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921" r:id="rId6"/>
    <p:sldId id="922" r:id="rId7"/>
    <p:sldId id="923" r:id="rId8"/>
    <p:sldId id="924" r:id="rId9"/>
    <p:sldId id="925" r:id="rId10"/>
    <p:sldId id="887" r:id="rId11"/>
    <p:sldId id="926" r:id="rId12"/>
    <p:sldId id="901" r:id="rId13"/>
    <p:sldId id="927" r:id="rId14"/>
    <p:sldId id="904" r:id="rId15"/>
    <p:sldId id="928" r:id="rId16"/>
    <p:sldId id="906" r:id="rId17"/>
    <p:sldId id="929" r:id="rId18"/>
    <p:sldId id="930" r:id="rId19"/>
    <p:sldId id="931" r:id="rId20"/>
    <p:sldId id="910" r:id="rId21"/>
    <p:sldId id="911" r:id="rId22"/>
    <p:sldId id="932" r:id="rId23"/>
    <p:sldId id="933" r:id="rId24"/>
    <p:sldId id="909" r:id="rId25"/>
    <p:sldId id="934" r:id="rId26"/>
    <p:sldId id="935" r:id="rId27"/>
    <p:sldId id="936" r:id="rId28"/>
    <p:sldId id="937" r:id="rId29"/>
    <p:sldId id="919" r:id="rId30"/>
    <p:sldId id="9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C57F90-3965-B42F-94B6-A16C10972A84}" v="29" dt="2021-08-19T15:17:5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6560" autoAdjust="0"/>
  </p:normalViewPr>
  <p:slideViewPr>
    <p:cSldViewPr snapToGrid="0">
      <p:cViewPr varScale="1">
        <p:scale>
          <a:sx n="63" d="100"/>
          <a:sy n="63" d="100"/>
        </p:scale>
        <p:origin x="1464" y="5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p>
          <a:p>
            <a:pPr lvl="0"/>
            <a:endParaRPr lang="en-US" sz="1200" kern="1200" dirty="0">
              <a:solidFill>
                <a:schemeClr val="tx1"/>
              </a:solidFill>
              <a:effectLst/>
              <a:latin typeface="+mn-lt"/>
              <a:ea typeface="ＭＳ Ｐゴシック" pitchFamily="-123" charset="-128"/>
              <a:cs typeface="+mn-cs"/>
            </a:endParaRPr>
          </a:p>
          <a:p>
            <a:pPr lvl="0"/>
            <a:r>
              <a:rPr lang="en-US" sz="1200" kern="1200" dirty="0">
                <a:solidFill>
                  <a:schemeClr val="tx1"/>
                </a:solidFill>
                <a:effectLst/>
                <a:latin typeface="+mn-lt"/>
                <a:ea typeface="ＭＳ Ｐゴシック" pitchFamily="-123" charset="-128"/>
                <a:cs typeface="+mn-cs"/>
              </a:rPr>
              <a:t>What does the kneeling woman symbolize?</a:t>
            </a:r>
          </a:p>
          <a:p>
            <a:pPr lvl="0"/>
            <a:r>
              <a:rPr lang="en-US" sz="1200" kern="1200" dirty="0">
                <a:solidFill>
                  <a:schemeClr val="tx1"/>
                </a:solidFill>
                <a:effectLst/>
                <a:latin typeface="+mn-lt"/>
                <a:ea typeface="ＭＳ Ｐゴシック" pitchFamily="-123" charset="-128"/>
                <a:cs typeface="+mn-cs"/>
              </a:rPr>
              <a:t>What is the soldier doing?</a:t>
            </a:r>
          </a:p>
          <a:p>
            <a:pPr lvl="0"/>
            <a:r>
              <a:rPr lang="en-US" sz="1200" kern="1200" dirty="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000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r>
              <a:rPr lang="en-US" dirty="0"/>
              <a:t>Do you think that</a:t>
            </a:r>
            <a:r>
              <a:rPr lang="en-US" baseline="0" dirty="0"/>
              <a:t> children were often caught in battle?</a:t>
            </a:r>
          </a:p>
          <a:p>
            <a:endParaRPr lang="en-US" baseline="0" dirty="0"/>
          </a:p>
          <a:p>
            <a:r>
              <a:rPr lang="en-US" baseline="0" dirty="0"/>
              <a:t>Were children near battles more in the North or South? (Answer Information: most battles were fought in the South, which directly affected the lives of those on the home front, sometime with battles being fought in their own backyards)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263171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the South, some slaves continued to work for</a:t>
            </a:r>
            <a:r>
              <a:rPr lang="en-US" baseline="0" dirty="0"/>
              <a:t> their masters and mistresses</a:t>
            </a:r>
            <a:r>
              <a:rPr lang="en-US" dirty="0"/>
              <a:t>, providing for the troops and families</a:t>
            </a:r>
            <a:r>
              <a:rPr lang="en-US" baseline="0" dirty="0"/>
              <a:t> for which they worked</a:t>
            </a:r>
            <a:r>
              <a:rPr lang="en-US" dirty="0"/>
              <a:t>.</a:t>
            </a:r>
            <a:r>
              <a:rPr lang="en-US" baseline="0" dirty="0"/>
              <a:t> </a:t>
            </a:r>
            <a:r>
              <a:rPr lang="en-US" dirty="0"/>
              <a:t>However, many</a:t>
            </a:r>
            <a:r>
              <a:rPr lang="en-US" baseline="0" dirty="0"/>
              <a:t> left, fleeing to the North in hopes of a better life.</a:t>
            </a:r>
            <a:r>
              <a:rPr lang="en-US" dirty="0"/>
              <a:t> </a:t>
            </a:r>
            <a:endParaRPr lang="en-US" b="1" dirty="0"/>
          </a:p>
          <a:p>
            <a:endParaRPr lang="en-US" b="1" dirty="0"/>
          </a:p>
          <a:p>
            <a:r>
              <a:rPr lang="en-US" b="1" dirty="0"/>
              <a:t>Discussion: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were two roles or tasks taken on by African Americans during the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4526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Former slaves would travel North or with the army.  Some former slaves joined the army while most others took care of their families and tried to find work.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112701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Following the Emancipation Proclamation,</a:t>
            </a:r>
            <a:r>
              <a:rPr lang="en-US" baseline="0" dirty="0"/>
              <a:t> m</a:t>
            </a:r>
            <a:r>
              <a:rPr lang="en-US" dirty="0"/>
              <a:t>any</a:t>
            </a:r>
            <a:r>
              <a:rPr lang="en-US" baseline="0" dirty="0"/>
              <a:t> of the freed men</a:t>
            </a:r>
            <a:r>
              <a:rPr lang="en-US" dirty="0"/>
              <a:t> joined the Union forces.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If you have not done so</a:t>
            </a:r>
            <a:r>
              <a:rPr lang="en-US" baseline="0" dirty="0"/>
              <a:t> in another lesson, have the students watch Black Soldiers in the Civil War https://www.battlefields.org/learn/videos/black-soldiers-civil-war</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336192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21190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44572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r>
              <a:rPr lang="en-US" b="1" baseline="0" dirty="0"/>
              <a:t>:</a:t>
            </a:r>
          </a:p>
          <a:p>
            <a:endParaRPr lang="en-US" dirty="0"/>
          </a:p>
          <a:p>
            <a:r>
              <a:rPr lang="en-US" dirty="0"/>
              <a:t>What is a siege? (Answer Information: Surrounding </a:t>
            </a:r>
            <a:r>
              <a:rPr lang="en-US" baseline="0" dirty="0"/>
              <a:t>a defended area, cutting the area off from food and supplies.)</a:t>
            </a:r>
          </a:p>
          <a:p>
            <a:endParaRPr lang="en-US" baseline="0" dirty="0"/>
          </a:p>
          <a:p>
            <a:r>
              <a:rPr lang="en-US" baseline="0" dirty="0"/>
              <a:t>Why did the people of Vicksburg have to suffer?</a:t>
            </a:r>
          </a:p>
          <a:p>
            <a:endParaRPr lang="en-US" baseline="0" dirty="0"/>
          </a:p>
          <a:p>
            <a:r>
              <a:rPr lang="en-US" baseline="0" dirty="0"/>
              <a:t>Do you think there were other sieges during the war? (Answer Information: Yes, Petersburg, Fort Donelson, and Port Hudson.)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1936171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b="0" dirty="0"/>
              <a:t>Battlefield of Chancellorsville House after the Battle</a:t>
            </a:r>
          </a:p>
          <a:p>
            <a:pPr>
              <a:buNone/>
            </a:pPr>
            <a:endParaRPr lang="en-US" b="1" dirty="0"/>
          </a:p>
          <a:p>
            <a:pPr>
              <a:buNone/>
            </a:pPr>
            <a:r>
              <a:rPr lang="en-US" b="1" dirty="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Sue Chancellor was 16 in May 1863 when her home was between the armies and General Hooker took it for his headquarters.  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103417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 is from </a:t>
            </a:r>
            <a:r>
              <a:rPr lang="en-US" sz="1200" i="0" kern="1200" dirty="0">
                <a:solidFill>
                  <a:schemeClr val="tx1"/>
                </a:solidFill>
                <a:effectLst/>
                <a:latin typeface="+mn-lt"/>
                <a:ea typeface="ＭＳ Ｐゴシック" pitchFamily="-123" charset="-128"/>
                <a:cs typeface="ＭＳ Ｐゴシック" pitchFamily="-123" charset="-128"/>
              </a:rPr>
              <a:t>Mrs. Ernestine Weiss </a:t>
            </a:r>
            <a:r>
              <a:rPr lang="en-US" sz="1200" i="0" kern="1200" dirty="0" err="1">
                <a:solidFill>
                  <a:schemeClr val="tx1"/>
                </a:solidFill>
                <a:effectLst/>
                <a:latin typeface="+mn-lt"/>
                <a:ea typeface="ＭＳ Ｐゴシック" pitchFamily="-123" charset="-128"/>
                <a:cs typeface="ＭＳ Ｐゴシック" pitchFamily="-123" charset="-128"/>
              </a:rPr>
              <a:t>Faudie</a:t>
            </a:r>
            <a:r>
              <a:rPr lang="en-US" sz="1200" i="0" kern="1200" dirty="0">
                <a:solidFill>
                  <a:schemeClr val="tx1"/>
                </a:solidFill>
                <a:effectLst/>
                <a:latin typeface="+mn-lt"/>
                <a:ea typeface="ＭＳ Ｐゴシック" pitchFamily="-123" charset="-128"/>
                <a:cs typeface="ＭＳ Ｐゴシック" pitchFamily="-123" charset="-128"/>
              </a:rPr>
              <a:t> an interview</a:t>
            </a:r>
            <a:r>
              <a:rPr lang="en-US" sz="1200" i="0" kern="1200" baseline="0" dirty="0">
                <a:solidFill>
                  <a:schemeClr val="tx1"/>
                </a:solidFill>
                <a:effectLst/>
                <a:latin typeface="+mn-lt"/>
                <a:ea typeface="ＭＳ Ｐゴシック" pitchFamily="-123" charset="-128"/>
                <a:cs typeface="ＭＳ Ｐゴシック" pitchFamily="-123" charset="-128"/>
              </a:rPr>
              <a:t> conducted by the WPA http://www.loc.gov/teachers/classroommaterials/presentationsandactivities/presentations/timeline/civilwar/soldiers/faudie.html</a:t>
            </a:r>
            <a:endParaRPr lang="en-US" sz="1200" i="0" kern="1200" dirty="0">
              <a:solidFill>
                <a:schemeClr val="tx1"/>
              </a:solidFill>
              <a:effectLst/>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9273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Information traveled at a slow rate in the 1800’s,</a:t>
            </a:r>
            <a:r>
              <a:rPr lang="en-US" b="0" baseline="0" dirty="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a:p>
          <a:p>
            <a:pPr eaLnBrk="1" hangingPunct="1"/>
            <a:endParaRPr lang="en-US" b="1" dirty="0"/>
          </a:p>
          <a:p>
            <a:pPr eaLnBrk="1" hangingPunct="1"/>
            <a:r>
              <a:rPr lang="en-US" b="1" dirty="0"/>
              <a:t>NOTES FOR THE TEACHER:  </a:t>
            </a:r>
            <a:r>
              <a:rPr lang="en-US" dirty="0"/>
              <a:t>Newspaper reading was at an</a:t>
            </a:r>
            <a:r>
              <a:rPr lang="en-US" baseline="0" dirty="0"/>
              <a:t> all time high. Above are clips from a Connecticut newspaper from the summer of 1862. </a:t>
            </a:r>
            <a:r>
              <a:rPr lang="en-US" dirty="0"/>
              <a:t> </a:t>
            </a:r>
          </a:p>
          <a:p>
            <a:pPr eaLnBrk="1" hangingPunct="1"/>
            <a:endParaRPr lang="en-US" dirty="0"/>
          </a:p>
          <a:p>
            <a:pPr eaLnBrk="1" hangingPunct="1"/>
            <a:r>
              <a:rPr lang="en-US" dirty="0"/>
              <a:t>The</a:t>
            </a:r>
            <a:r>
              <a:rPr lang="en-US" baseline="0" dirty="0"/>
              <a:t> newspaper is where people on the home front received most of the news about the 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122151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a:latin typeface="+mn-lt"/>
              </a:rPr>
              <a:t>Men March to War Across the Divided Nation  (left)</a:t>
            </a:r>
            <a:br>
              <a:rPr lang="en-US" sz="1200" b="0" dirty="0">
                <a:latin typeface="+mn-lt"/>
              </a:rPr>
            </a:br>
            <a:r>
              <a:rPr lang="en-US" sz="1200" b="0" dirty="0">
                <a:latin typeface="+mn-lt"/>
              </a:rPr>
              <a:t>Women Mobilize to Support The Army (right)</a:t>
            </a:r>
            <a:endParaRPr lang="en-US" sz="1200" b="0" i="0" dirty="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dirty="0">
              <a:latin typeface="Calibri" pitchFamily="-12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Left </a:t>
            </a:r>
            <a:r>
              <a:rPr lang="en-US" sz="1200" b="1" i="0" dirty="0">
                <a:latin typeface="Calibri" pitchFamily="-123" charset="0"/>
              </a:rPr>
              <a:t>- </a:t>
            </a:r>
            <a:r>
              <a:rPr lang="en-US" dirty="0"/>
              <a:t>Union soldiers and band march through a city in the woodcut “Off to the War.”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52133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Newspaper reading reached an all-time high.</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People scanned the newspapers every day for news of the war or their home.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300881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Casualty lists</a:t>
            </a:r>
            <a:r>
              <a:rPr lang="en-US" sz="1200" baseline="0" dirty="0"/>
              <a:t> w</a:t>
            </a:r>
            <a:r>
              <a:rPr lang="en-US" sz="1200" dirty="0"/>
              <a:t>ere dreaded.</a:t>
            </a:r>
          </a:p>
          <a:p>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Image</a:t>
            </a:r>
            <a:r>
              <a:rPr lang="en-US" sz="1200" b="1" baseline="0" dirty="0"/>
              <a:t> information: </a:t>
            </a:r>
            <a:br>
              <a:rPr lang="en-US" sz="1200" baseline="0" dirty="0"/>
            </a:br>
            <a:r>
              <a:rPr lang="en-US" dirty="0">
                <a:latin typeface="Calibri" pitchFamily="-123" charset="0"/>
              </a:rPr>
              <a:t>Casualty List of the 54th Massachusetts Infantry Regiment from the Assault on Fort Wagner, South Carolina</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8371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watch the Photography</a:t>
            </a:r>
            <a:r>
              <a:rPr lang="en-US" baseline="0" dirty="0"/>
              <a:t> In4 video to learn more about photography and photojournalism in the American Civil War. </a:t>
            </a:r>
          </a:p>
          <a:p>
            <a:r>
              <a:rPr lang="en-US" b="1" baseline="0" dirty="0"/>
              <a:t>CAUTION THIS VIDEO CONTAINS GRAPHIC IMAGES </a:t>
            </a:r>
          </a:p>
          <a:p>
            <a:r>
              <a:rPr lang="en-US" b="0" dirty="0"/>
              <a:t>https://www.battlefields.org/learn/videos/photography-and-civil-war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7626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The American</a:t>
            </a:r>
            <a:r>
              <a:rPr lang="en-US" sz="1200" baseline="0" dirty="0"/>
              <a:t> Civil War gave b</a:t>
            </a:r>
            <a:r>
              <a:rPr lang="en-US" sz="1200" dirty="0"/>
              <a:t>irth to photojournalism.  The US government commissioned photographers</a:t>
            </a:r>
            <a:r>
              <a:rPr lang="en-US" sz="1200" baseline="0" dirty="0"/>
              <a:t> to travel with the army and photograph the war.  The images that returned home were vastly different from the glorious portrayal of war created by artists up until this time.</a:t>
            </a:r>
            <a:br>
              <a:rPr lang="en-US" sz="1200" dirty="0"/>
            </a:b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a:p>
          <a:p>
            <a:pPr>
              <a:spcBef>
                <a:spcPct val="0"/>
              </a:spcBef>
            </a:pPr>
            <a:r>
              <a:rPr lang="en-US" b="1" dirty="0"/>
              <a:t>Image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0" dirty="0"/>
              <a:t>On the Left</a:t>
            </a:r>
            <a:r>
              <a:rPr lang="en-US" b="0" baseline="0" dirty="0"/>
              <a:t> - </a:t>
            </a:r>
            <a:r>
              <a:rPr lang="en-US" sz="1200" dirty="0">
                <a:latin typeface="Calibri" pitchFamily="-123" charset="0"/>
              </a:rPr>
              <a:t>Gardner’s image entitled "A Contrast: Federal buried, Confederate unburied, where they fell on the Battlefield of Antietam.“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latin typeface="Calibri" pitchFamily="-123" charset="0"/>
              </a:rPr>
              <a:t>On the Right</a:t>
            </a:r>
            <a:r>
              <a:rPr lang="en-US" sz="1200" baseline="0" dirty="0">
                <a:latin typeface="Calibri" pitchFamily="-123" charset="0"/>
              </a:rPr>
              <a:t> - </a:t>
            </a:r>
            <a:r>
              <a:rPr lang="en-US" sz="1200" dirty="0">
                <a:latin typeface="Calibri" pitchFamily="-123" charset="0"/>
              </a:rPr>
              <a:t>Woodcut created from the Gardner photograph that was reproduced in the newspapers.</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2288819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Photographs brought the horrors of the war into the home for the first time</a:t>
            </a:r>
            <a:r>
              <a:rPr lang="en-US" dirty="0"/>
              <a:t>.</a:t>
            </a:r>
            <a:endParaRPr lang="en-US" b="1" dirty="0"/>
          </a:p>
          <a:p>
            <a:endParaRPr lang="en-US" b="1" dirty="0"/>
          </a:p>
          <a:p>
            <a:r>
              <a:rPr lang="en-US" b="1" dirty="0"/>
              <a:t>Image Information: </a:t>
            </a:r>
            <a:r>
              <a:rPr lang="en-US" dirty="0"/>
              <a:t>Photo of dead soldier at Devil’s Den, Gettysburg.</a:t>
            </a:r>
          </a:p>
          <a:p>
            <a:endParaRPr lang="en-US"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Look at the photograph of the dead soldier at Devil’s Den, Gettysburg.  How does this picture make you feel? Think empathetically</a:t>
            </a:r>
            <a:r>
              <a:rPr lang="en-US" sz="1200" kern="1200" baseline="0" dirty="0">
                <a:solidFill>
                  <a:schemeClr val="tx1"/>
                </a:solidFill>
                <a:effectLst/>
                <a:latin typeface="+mn-lt"/>
                <a:ea typeface="ＭＳ Ｐゴシック" pitchFamily="-123" charset="-128"/>
                <a:cs typeface="+mn-cs"/>
              </a:rPr>
              <a:t> about the people at the time on the home front, knowing that their loved ones were out fighting in similar conditions. How do you think they were feeling when they saw images like this one?</a:t>
            </a: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349718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Letter writing was the way people kept in touch.</a:t>
            </a:r>
            <a:endParaRPr lang="en-US" b="1" dirty="0"/>
          </a:p>
          <a:p>
            <a:pPr>
              <a:spcBef>
                <a:spcPct val="0"/>
              </a:spcBef>
            </a:pPr>
            <a:endParaRPr lang="en-US" b="1" dirty="0"/>
          </a:p>
          <a:p>
            <a:pPr>
              <a:spcBef>
                <a:spcPct val="0"/>
              </a:spcBef>
            </a:pPr>
            <a:r>
              <a:rPr lang="en-US" b="1" dirty="0"/>
              <a:t>Activity:  </a:t>
            </a:r>
            <a:r>
              <a:rPr lang="en-US" dirty="0"/>
              <a:t>Read J. Henry Blakeman’s letter</a:t>
            </a:r>
            <a:r>
              <a:rPr lang="en-US" baseline="0" dirty="0"/>
              <a:t> </a:t>
            </a:r>
            <a:endParaRPr lang="en-US" dirty="0"/>
          </a:p>
          <a:p>
            <a:pPr>
              <a:spcBef>
                <a:spcPct val="0"/>
              </a:spcBef>
            </a:pPr>
            <a:endParaRPr lang="en-US" dirty="0"/>
          </a:p>
          <a:p>
            <a:pPr>
              <a:spcBef>
                <a:spcPct val="0"/>
              </a:spcBef>
            </a:pPr>
            <a:r>
              <a:rPr lang="en-US" b="1" dirty="0"/>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How did family members communicate with soldiers away at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03251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In4 video</a:t>
            </a:r>
            <a:r>
              <a:rPr lang="en-US" baseline="0" dirty="0"/>
              <a:t> on Women in the Civil War https://www.battlefields.org/learn/videos/women-and-civil-war</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latin typeface="Basset" charset="0"/>
              </a:rPr>
              <a:t>Notes</a:t>
            </a:r>
            <a:r>
              <a:rPr lang="en-US" b="1" baseline="0" dirty="0">
                <a:latin typeface="Basset" charset="0"/>
              </a:rPr>
              <a:t> for the Teacher: </a:t>
            </a:r>
            <a:r>
              <a:rPr lang="en-US" b="0" dirty="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a:latin typeface="Basset" charset="0"/>
              </a:rPr>
              <a:t>ost Southern</a:t>
            </a:r>
            <a:r>
              <a:rPr lang="en-US" b="0" dirty="0">
                <a:latin typeface="Basset" charset="0"/>
              </a:rPr>
              <a:t> women took on the back-breaking strain of agricultural labor, often doing work that their husbands and sons would normally have done. In the North, women</a:t>
            </a:r>
            <a:r>
              <a:rPr lang="en-US" b="0" baseline="0" dirty="0">
                <a:latin typeface="Basset" charset="0"/>
              </a:rPr>
              <a:t> bore</a:t>
            </a:r>
            <a:r>
              <a:rPr lang="en-US" b="0" dirty="0">
                <a:latin typeface="Basset" charset="0"/>
              </a:rPr>
              <a:t> the brunt of manufacturing jobs and/or the farm</a:t>
            </a:r>
            <a:r>
              <a:rPr lang="en-US" b="0" baseline="0" dirty="0">
                <a:latin typeface="Basset" charset="0"/>
              </a:rPr>
              <a:t> work as well as taking care of the family.  Both North and South, women </a:t>
            </a:r>
            <a:r>
              <a:rPr lang="en-US" b="0" dirty="0">
                <a:latin typeface="Basset" charset="0"/>
              </a:rPr>
              <a:t>were vital to the war effort to supply</a:t>
            </a:r>
            <a:r>
              <a:rPr lang="en-US" b="0" baseline="0" dirty="0">
                <a:latin typeface="Basset" charset="0"/>
              </a:rPr>
              <a:t> the armies with food, clothing, and supplies. </a:t>
            </a:r>
          </a:p>
          <a:p>
            <a:pPr>
              <a:spcBef>
                <a:spcPct val="0"/>
              </a:spcBef>
            </a:pPr>
            <a:endParaRPr lang="en-US" sz="1800" b="0" dirty="0">
              <a:latin typeface="Basset" charset="0"/>
            </a:endParaRPr>
          </a:p>
          <a:p>
            <a:pPr>
              <a:spcBef>
                <a:spcPct val="0"/>
              </a:spcBef>
            </a:pPr>
            <a:r>
              <a:rPr lang="en-US" sz="1800" b="1" dirty="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did women take up when the men were called to war?</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or tasks did women continue to do?</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8070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ＭＳ Ｐゴシック" pitchFamily="-123" charset="-128"/>
                <a:cs typeface="+mn-cs"/>
              </a:rPr>
              <a:t>At this point, women had not traditionally been nurses, this had been a man’s job. However, with the Civil War, women marched right out onto the field and into the hospitals insisting that they could and would care for the wounded and dying.</a:t>
            </a:r>
            <a:endParaRPr lang="en-US" sz="1200" b="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123" charset="-128"/>
                <a:cs typeface="+mn-cs"/>
              </a:rPr>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actions are women taking to support the soldiers in the picture?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0370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Discussion:</a:t>
            </a:r>
          </a:p>
          <a:p>
            <a:pPr>
              <a:spcBef>
                <a:spcPct val="0"/>
              </a:spcBef>
            </a:pPr>
            <a:r>
              <a:rPr lang="en-US" b="0" dirty="0"/>
              <a:t>Why do you think a women would disguise herself as a man to join the army and fight</a:t>
            </a:r>
            <a:r>
              <a:rPr lang="en-US" b="0" baseline="0" dirty="0"/>
              <a:t> in the war?</a:t>
            </a:r>
            <a:endParaRPr lang="en-US" b="0" dirty="0"/>
          </a:p>
          <a:p>
            <a:pPr>
              <a:spcBef>
                <a:spcPct val="0"/>
              </a:spcBef>
            </a:pPr>
            <a:endParaRPr lang="en-US" b="1" dirty="0"/>
          </a:p>
          <a:p>
            <a:pPr>
              <a:spcBef>
                <a:spcPct val="0"/>
              </a:spcBef>
            </a:pPr>
            <a:r>
              <a:rPr lang="en-US" b="1" dirty="0"/>
              <a:t>Notes for the Teacher:</a:t>
            </a:r>
            <a:r>
              <a:rPr lang="en-US" b="1" baseline="0" dirty="0"/>
              <a:t> </a:t>
            </a:r>
            <a:r>
              <a:rPr lang="en-US" dirty="0"/>
              <a:t>Early in the war recruiting examinations were cursory.  Later, because of rampant</a:t>
            </a:r>
            <a:r>
              <a:rPr lang="en-US" baseline="0" dirty="0"/>
              <a:t> </a:t>
            </a:r>
            <a:r>
              <a:rPr lang="en-US" dirty="0"/>
              <a:t>illness and disease, recruits received careful and complete physical examinations. The lax medical examination early in the war allowed some women to sneak through and serve in the army disguised as men.  Jenny </a:t>
            </a:r>
            <a:r>
              <a:rPr lang="en-US" dirty="0" err="1"/>
              <a:t>Hodgers</a:t>
            </a:r>
            <a:r>
              <a:rPr lang="en-US" dirty="0"/>
              <a:t>,</a:t>
            </a:r>
            <a:r>
              <a:rPr lang="en-US" baseline="0" dirty="0"/>
              <a:t> known during the war as </a:t>
            </a:r>
            <a:r>
              <a:rPr lang="en-US" dirty="0"/>
              <a:t>Private Albert Cashier joined the 95</a:t>
            </a:r>
            <a:r>
              <a:rPr lang="en-US" baseline="30000" dirty="0"/>
              <a:t>th</a:t>
            </a:r>
            <a:r>
              <a:rPr lang="en-US" dirty="0"/>
              <a:t> Illinois Infantry in August 1862 and served for more</a:t>
            </a:r>
            <a:r>
              <a:rPr lang="en-US" baseline="0" dirty="0"/>
              <a:t> than</a:t>
            </a:r>
            <a:r>
              <a:rPr lang="en-US" dirty="0"/>
              <a:t> three years.  She participated in many campaigns, including those at Vicksburg, the Red River and Mobile.  </a:t>
            </a:r>
            <a:r>
              <a:rPr lang="en-US" dirty="0" err="1"/>
              <a:t>Hodgers</a:t>
            </a:r>
            <a:r>
              <a:rPr lang="en-US" dirty="0"/>
              <a:t> continued to wear men’s clothes until 1911, when a doctor</a:t>
            </a:r>
            <a:r>
              <a:rPr lang="en-US" baseline="0" dirty="0"/>
              <a:t> discovered </a:t>
            </a:r>
            <a:r>
              <a:rPr lang="en-US" dirty="0"/>
              <a:t>her identity while</a:t>
            </a:r>
            <a:r>
              <a:rPr lang="en-US" baseline="0" dirty="0"/>
              <a:t> mending her fractured leg</a:t>
            </a:r>
            <a:r>
              <a:rPr lang="en-US" dirty="0"/>
              <a:t>. She continued to receive a soldier’s pension and at her death in 1915</a:t>
            </a:r>
            <a:r>
              <a:rPr lang="en-US" baseline="0" dirty="0"/>
              <a:t> and</a:t>
            </a:r>
            <a:r>
              <a:rPr lang="en-US" dirty="0"/>
              <a:t> was buried with full military honors.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78971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a:t>
            </a:r>
          </a:p>
          <a:p>
            <a:endParaRPr lang="en-US" b="1" dirty="0"/>
          </a:p>
          <a:p>
            <a:r>
              <a:rPr lang="en-US" b="1" dirty="0"/>
              <a:t>Discussion Question:</a:t>
            </a:r>
          </a:p>
          <a:p>
            <a:r>
              <a:rPr lang="en-US" dirty="0"/>
              <a:t>What do you think life was like for children in camp?</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5218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Children worked the fields for the family while their fathers and older brothers were away at war.</a:t>
            </a:r>
            <a:endParaRPr lang="en-US" b="1"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9722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a:t>
            </a:r>
            <a:r>
              <a:rPr lang="en-US" baseline="0" dirty="0"/>
              <a:t> boys often served as drummers or buglers for the armies. </a:t>
            </a:r>
          </a:p>
          <a:p>
            <a:endParaRPr lang="en-US" baseline="0" dirty="0"/>
          </a:p>
          <a:p>
            <a:r>
              <a:rPr lang="en-US" b="1" baseline="0" dirty="0"/>
              <a:t>Discussion:</a:t>
            </a:r>
          </a:p>
          <a:p>
            <a:r>
              <a:rPr lang="en-US" baseline="0" dirty="0"/>
              <a:t>Why do you think boys did this?</a:t>
            </a:r>
          </a:p>
          <a:p>
            <a:r>
              <a:rPr lang="en-US" baseline="0" dirty="0"/>
              <a:t>Do you think the boys wanted to do this?</a:t>
            </a:r>
          </a:p>
          <a:p>
            <a:r>
              <a:rPr lang="en-US" baseline="0" dirty="0"/>
              <a:t>Do you think the boys were in danger in these positions?</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246764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battlefields.org/learn/videos/photography-and-civil-war"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and-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54E220-C7C0-4F39-A68E-2E9CECAEAB81}"/>
              </a:ext>
            </a:extLst>
          </p:cNvPr>
          <p:cNvSpPr/>
          <p:nvPr/>
        </p:nvSpPr>
        <p:spPr>
          <a:xfrm>
            <a:off x="838200" y="1680650"/>
            <a:ext cx="5120113" cy="3987130"/>
          </a:xfrm>
          <a:prstGeom prst="rect">
            <a:avLst/>
          </a:prstGeom>
        </p:spPr>
        <p:txBody>
          <a:bodyPr vert="horz" lIns="91440" tIns="45720" rIns="91440" bIns="45720" rtlCol="0" anchor="t">
            <a:noAutofit/>
          </a:bodyPr>
          <a:lstStyle/>
          <a:p>
            <a:pPr algn="r">
              <a:lnSpc>
                <a:spcPct val="90000"/>
              </a:lnSpc>
              <a:spcAft>
                <a:spcPts val="600"/>
              </a:spcAft>
            </a:pPr>
            <a:r>
              <a:rPr lang="en-US" sz="2400" dirty="0"/>
              <a:t>Children went to War.</a:t>
            </a:r>
            <a:br>
              <a:rPr lang="en-US" sz="2400" dirty="0"/>
            </a:br>
            <a:r>
              <a:rPr lang="en-US" sz="2400" dirty="0"/>
              <a:t>Private </a:t>
            </a:r>
            <a:r>
              <a:rPr lang="en-US" sz="2400" b="1" dirty="0"/>
              <a:t>Johnny Cook</a:t>
            </a:r>
            <a:r>
              <a:rPr lang="en-US" sz="2400" dirty="0"/>
              <a:t> was a bugler with Battery B, 4th U.S. Artillery who was awarded the Medal of Honor for his actions at Antietam when he was only 15 years old. </a:t>
            </a:r>
          </a:p>
          <a:p>
            <a:pPr algn="r">
              <a:lnSpc>
                <a:spcPct val="90000"/>
              </a:lnSpc>
              <a:spcAft>
                <a:spcPts val="600"/>
              </a:spcAft>
            </a:pPr>
            <a:r>
              <a:rPr lang="en-US" sz="2400" dirty="0"/>
              <a:t>  </a:t>
            </a:r>
            <a:br>
              <a:rPr lang="en-US" sz="2400" dirty="0"/>
            </a:br>
            <a:r>
              <a:rPr lang="en-US" sz="2400" dirty="0"/>
              <a:t>Just west of the Cornfield  </a:t>
            </a:r>
            <a:br>
              <a:rPr lang="en-US" sz="2400" dirty="0"/>
            </a:br>
            <a:r>
              <a:rPr lang="en-US" sz="2400" dirty="0"/>
              <a:t>with men down in the battery, he acted as cannoneer under severe fire.</a:t>
            </a:r>
          </a:p>
        </p:txBody>
      </p:sp>
      <p:sp>
        <p:nvSpPr>
          <p:cNvPr id="4" name="Title 1">
            <a:extLst>
              <a:ext uri="{FF2B5EF4-FFF2-40B4-BE49-F238E27FC236}">
                <a16:creationId xmlns:a16="http://schemas.microsoft.com/office/drawing/2014/main" id="{2B89D50D-AEFA-4F39-87DD-F683814C3C14}"/>
              </a:ext>
            </a:extLst>
          </p:cNvPr>
          <p:cNvSpPr>
            <a:spLocks noGrp="1"/>
          </p:cNvSpPr>
          <p:nvPr>
            <p:ph type="title"/>
          </p:nvPr>
        </p:nvSpPr>
        <p:spPr>
          <a:xfrm>
            <a:off x="838200" y="365126"/>
            <a:ext cx="10515600" cy="562722"/>
          </a:xfrm>
        </p:spPr>
        <p:txBody>
          <a:bodyPr vert="horz" lIns="91440" tIns="45720" rIns="91440" bIns="45720" rtlCol="0" anchor="ctr">
            <a:normAutofit fontScale="90000"/>
          </a:bodyPr>
          <a:lstStyle/>
          <a:p>
            <a:pPr algn="ctr"/>
            <a:r>
              <a:rPr lang="en-US" sz="4000" dirty="0"/>
              <a:t>The Role of the Family</a:t>
            </a:r>
          </a:p>
        </p:txBody>
      </p:sp>
      <p:pic>
        <p:nvPicPr>
          <p:cNvPr id="1028" name="Picture 4" descr="Image result for johnny cook soldier">
            <a:extLst>
              <a:ext uri="{FF2B5EF4-FFF2-40B4-BE49-F238E27FC236}">
                <a16:creationId xmlns:a16="http://schemas.microsoft.com/office/drawing/2014/main" id="{CFC63EAD-4091-4B5E-9EF9-BA7CD9828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00140"/>
            <a:ext cx="4210458" cy="549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0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EBC7-3484-4730-A5B6-9A0BD463F364}"/>
              </a:ext>
            </a:extLst>
          </p:cNvPr>
          <p:cNvSpPr>
            <a:spLocks noGrp="1"/>
          </p:cNvSpPr>
          <p:nvPr>
            <p:ph type="title"/>
          </p:nvPr>
        </p:nvSpPr>
        <p:spPr>
          <a:xfrm>
            <a:off x="838200" y="314802"/>
            <a:ext cx="10515600" cy="1026528"/>
          </a:xfrm>
        </p:spPr>
        <p:txBody>
          <a:bodyPr vert="horz" lIns="91440" tIns="45720" rIns="91440" bIns="45720" rtlCol="0" anchor="ctr">
            <a:normAutofit/>
          </a:bodyPr>
          <a:lstStyle/>
          <a:p>
            <a:pPr algn="ctr"/>
            <a:r>
              <a:rPr lang="en-US" sz="4000" dirty="0"/>
              <a:t>The Role of the Family</a:t>
            </a:r>
          </a:p>
        </p:txBody>
      </p:sp>
      <p:sp>
        <p:nvSpPr>
          <p:cNvPr id="4" name="Content Placeholder 7">
            <a:extLst>
              <a:ext uri="{FF2B5EF4-FFF2-40B4-BE49-F238E27FC236}">
                <a16:creationId xmlns:a16="http://schemas.microsoft.com/office/drawing/2014/main" id="{FB349639-BCC3-4313-B372-5F76B4EB560B}"/>
              </a:ext>
            </a:extLst>
          </p:cNvPr>
          <p:cNvSpPr txBox="1">
            <a:spLocks/>
          </p:cNvSpPr>
          <p:nvPr/>
        </p:nvSpPr>
        <p:spPr>
          <a:xfrm>
            <a:off x="524115" y="2015733"/>
            <a:ext cx="7291667" cy="34506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Tillie Pierce</a:t>
            </a:r>
            <a:r>
              <a:rPr lang="en-US" sz="2400" dirty="0"/>
              <a:t> was a 15-year-old teenager on July 1, 1863, when she left Gettysburg with her family to escape the battle. She found herself nursing the wounded at the J. Weikert Farm south of town. Care of wounded soldiers continued upon returning to the family home, and in almost every home and building in Gettysburg for months after the battle.  Tillie later wrote about her experiences in an article, “What a Girl Heard and Saw of the Battle.” </a:t>
            </a:r>
          </a:p>
        </p:txBody>
      </p:sp>
      <p:grpSp>
        <p:nvGrpSpPr>
          <p:cNvPr id="9" name="Group 8">
            <a:extLst>
              <a:ext uri="{FF2B5EF4-FFF2-40B4-BE49-F238E27FC236}">
                <a16:creationId xmlns:a16="http://schemas.microsoft.com/office/drawing/2014/main" id="{86B9D198-D4E4-4CB6-BEE2-54E9BE6EBF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4091" y="2162236"/>
            <a:ext cx="1993686" cy="2533528"/>
            <a:chOff x="7807230" y="2012810"/>
            <a:chExt cx="3251252" cy="3459865"/>
          </a:xfrm>
        </p:grpSpPr>
        <p:sp>
          <p:nvSpPr>
            <p:cNvPr id="10" name="Rectangle 9">
              <a:extLst>
                <a:ext uri="{FF2B5EF4-FFF2-40B4-BE49-F238E27FC236}">
                  <a16:creationId xmlns:a16="http://schemas.microsoft.com/office/drawing/2014/main" id="{B34CAB50-ADBF-4507-BD9E-118CC0FFF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75122F-0AD8-477D-8078-E8D1BBB04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2D2D2D"/>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Content Placeholder 8" descr="A person with collar shirt&#10;&#10;Description automatically generated">
            <a:extLst>
              <a:ext uri="{FF2B5EF4-FFF2-40B4-BE49-F238E27FC236}">
                <a16:creationId xmlns:a16="http://schemas.microsoft.com/office/drawing/2014/main" id="{0296DD4F-4589-435A-B68A-4404D011E5F6}"/>
              </a:ext>
            </a:extLst>
          </p:cNvPr>
          <p:cNvPicPr>
            <a:picLocks noChangeAspect="1"/>
          </p:cNvPicPr>
          <p:nvPr/>
        </p:nvPicPr>
        <p:blipFill rotWithShape="1">
          <a:blip r:embed="rId3">
            <a:extLst>
              <a:ext uri="{28A0092B-C50C-407E-A947-70E740481C1C}">
                <a14:useLocalDpi xmlns:a14="http://schemas.microsoft.com/office/drawing/2010/main" val="0"/>
              </a:ext>
            </a:extLst>
          </a:blip>
          <a:srcRect b="5899"/>
          <a:stretch/>
        </p:blipFill>
        <p:spPr>
          <a:xfrm>
            <a:off x="8129867" y="1452145"/>
            <a:ext cx="3538018" cy="4577788"/>
          </a:xfrm>
          <a:prstGeom prst="rect">
            <a:avLst/>
          </a:prstGeom>
        </p:spPr>
      </p:pic>
    </p:spTree>
    <p:extLst>
      <p:ext uri="{BB962C8B-B14F-4D97-AF65-F5344CB8AC3E}">
        <p14:creationId xmlns:p14="http://schemas.microsoft.com/office/powerpoint/2010/main" val="58545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E87A-6450-450F-BF1D-6304DD7641CF}"/>
              </a:ext>
            </a:extLst>
          </p:cNvPr>
          <p:cNvSpPr>
            <a:spLocks noGrp="1"/>
          </p:cNvSpPr>
          <p:nvPr>
            <p:ph type="title"/>
          </p:nvPr>
        </p:nvSpPr>
        <p:spPr>
          <a:xfrm>
            <a:off x="398930" y="2857498"/>
            <a:ext cx="4177553" cy="831663"/>
          </a:xfrm>
        </p:spPr>
        <p:txBody>
          <a:bodyPr>
            <a:normAutofit fontScale="90000"/>
          </a:bodyPr>
          <a:lstStyle/>
          <a:p>
            <a:pPr algn="ctr"/>
            <a:r>
              <a:rPr lang="en-US" sz="4000" dirty="0"/>
              <a:t>The Role of Slaves</a:t>
            </a:r>
          </a:p>
        </p:txBody>
      </p:sp>
      <p:pic>
        <p:nvPicPr>
          <p:cNvPr id="3" name="Content Placeholder 9" descr="A vintage photo of a person&#10;&#10;Description automatically generated">
            <a:extLst>
              <a:ext uri="{FF2B5EF4-FFF2-40B4-BE49-F238E27FC236}">
                <a16:creationId xmlns:a16="http://schemas.microsoft.com/office/drawing/2014/main" id="{76859F35-894B-4903-AB08-99BFDA9D5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7757" y="477235"/>
            <a:ext cx="6925313" cy="5592191"/>
          </a:xfrm>
          <a:prstGeom prst="rect">
            <a:avLst/>
          </a:prstGeom>
        </p:spPr>
      </p:pic>
    </p:spTree>
    <p:extLst>
      <p:ext uri="{BB962C8B-B14F-4D97-AF65-F5344CB8AC3E}">
        <p14:creationId xmlns:p14="http://schemas.microsoft.com/office/powerpoint/2010/main" val="317088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AE4E-8EE4-4FF7-9091-AF745AC1A8E2}"/>
              </a:ext>
            </a:extLst>
          </p:cNvPr>
          <p:cNvSpPr>
            <a:spLocks noGrp="1"/>
          </p:cNvSpPr>
          <p:nvPr>
            <p:ph type="title"/>
          </p:nvPr>
        </p:nvSpPr>
        <p:spPr>
          <a:xfrm>
            <a:off x="838200" y="365125"/>
            <a:ext cx="10515600" cy="845357"/>
          </a:xfrm>
        </p:spPr>
        <p:txBody>
          <a:bodyPr>
            <a:normAutofit/>
          </a:bodyPr>
          <a:lstStyle/>
          <a:p>
            <a:pPr algn="ctr"/>
            <a:r>
              <a:rPr lang="en-US" sz="4000" dirty="0"/>
              <a:t>The Role of Slaves</a:t>
            </a:r>
          </a:p>
        </p:txBody>
      </p:sp>
      <p:pic>
        <p:nvPicPr>
          <p:cNvPr id="3" name="Content Placeholder 5">
            <a:extLst>
              <a:ext uri="{FF2B5EF4-FFF2-40B4-BE49-F238E27FC236}">
                <a16:creationId xmlns:a16="http://schemas.microsoft.com/office/drawing/2014/main" id="{49A9A00F-5014-4625-88F3-A99718214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19" y="1210482"/>
            <a:ext cx="8787361" cy="4208683"/>
          </a:xfrm>
          <a:prstGeom prst="rect">
            <a:avLst/>
          </a:prstGeom>
        </p:spPr>
      </p:pic>
    </p:spTree>
    <p:extLst>
      <p:ext uri="{BB962C8B-B14F-4D97-AF65-F5344CB8AC3E}">
        <p14:creationId xmlns:p14="http://schemas.microsoft.com/office/powerpoint/2010/main" val="37632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CE51-8729-4AD2-97DC-6F6052463065}"/>
              </a:ext>
            </a:extLst>
          </p:cNvPr>
          <p:cNvSpPr>
            <a:spLocks noGrp="1"/>
          </p:cNvSpPr>
          <p:nvPr>
            <p:ph type="title"/>
          </p:nvPr>
        </p:nvSpPr>
        <p:spPr>
          <a:xfrm>
            <a:off x="838200" y="903008"/>
            <a:ext cx="10515600" cy="952687"/>
          </a:xfrm>
        </p:spPr>
        <p:txBody>
          <a:bodyPr>
            <a:normAutofit/>
          </a:bodyPr>
          <a:lstStyle/>
          <a:p>
            <a:pPr algn="ctr"/>
            <a:r>
              <a:rPr lang="en-US" sz="4000" dirty="0"/>
              <a:t>The Role of Slaves</a:t>
            </a:r>
          </a:p>
        </p:txBody>
      </p:sp>
      <p:pic>
        <p:nvPicPr>
          <p:cNvPr id="3" name="Content Placeholder 3">
            <a:extLst>
              <a:ext uri="{FF2B5EF4-FFF2-40B4-BE49-F238E27FC236}">
                <a16:creationId xmlns:a16="http://schemas.microsoft.com/office/drawing/2014/main" id="{4B83C771-89EC-4BA0-A25D-1BB1D13987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126114"/>
            <a:ext cx="10738074" cy="2605772"/>
          </a:xfrm>
          <a:prstGeom prst="rect">
            <a:avLst/>
          </a:prstGeom>
        </p:spPr>
      </p:pic>
    </p:spTree>
    <p:extLst>
      <p:ext uri="{BB962C8B-B14F-4D97-AF65-F5344CB8AC3E}">
        <p14:creationId xmlns:p14="http://schemas.microsoft.com/office/powerpoint/2010/main" val="174484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0806-2BB1-4D92-BD76-EDA9FFB0D017}"/>
              </a:ext>
            </a:extLst>
          </p:cNvPr>
          <p:cNvSpPr>
            <a:spLocks noGrp="1"/>
          </p:cNvSpPr>
          <p:nvPr>
            <p:ph type="title"/>
          </p:nvPr>
        </p:nvSpPr>
        <p:spPr>
          <a:xfrm>
            <a:off x="838199" y="185510"/>
            <a:ext cx="10515600" cy="845110"/>
          </a:xfrm>
        </p:spPr>
        <p:txBody>
          <a:bodyPr>
            <a:normAutofit/>
          </a:bodyPr>
          <a:lstStyle/>
          <a:p>
            <a:pPr algn="ctr"/>
            <a:r>
              <a:rPr lang="en-US" sz="4000" dirty="0"/>
              <a:t>Challenging Times</a:t>
            </a:r>
          </a:p>
        </p:txBody>
      </p:sp>
      <p:pic>
        <p:nvPicPr>
          <p:cNvPr id="3" name="Picture 2" descr="A close up of text on a white background&#10;&#10;Description automatically generated">
            <a:extLst>
              <a:ext uri="{FF2B5EF4-FFF2-40B4-BE49-F238E27FC236}">
                <a16:creationId xmlns:a16="http://schemas.microsoft.com/office/drawing/2014/main" id="{AD677A7C-379F-4E78-9340-B63276719EB8}"/>
              </a:ext>
            </a:extLst>
          </p:cNvPr>
          <p:cNvPicPr>
            <a:picLocks noChangeAspect="1" noChangeArrowheads="1"/>
          </p:cNvPicPr>
          <p:nvPr/>
        </p:nvPicPr>
        <p:blipFill>
          <a:blip r:embed="rId3"/>
          <a:stretch>
            <a:fillRect/>
          </a:stretch>
        </p:blipFill>
        <p:spPr>
          <a:xfrm>
            <a:off x="3048379" y="1120428"/>
            <a:ext cx="6095239" cy="4617144"/>
          </a:xfrm>
          <a:prstGeom prst="rect">
            <a:avLst/>
          </a:prstGeom>
          <a:noFill/>
        </p:spPr>
      </p:pic>
    </p:spTree>
    <p:extLst>
      <p:ext uri="{BB962C8B-B14F-4D97-AF65-F5344CB8AC3E}">
        <p14:creationId xmlns:p14="http://schemas.microsoft.com/office/powerpoint/2010/main" val="174326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25D6-1572-4131-982C-D01EE24C9433}"/>
              </a:ext>
            </a:extLst>
          </p:cNvPr>
          <p:cNvSpPr>
            <a:spLocks noGrp="1"/>
          </p:cNvSpPr>
          <p:nvPr>
            <p:ph type="title"/>
          </p:nvPr>
        </p:nvSpPr>
        <p:spPr>
          <a:xfrm>
            <a:off x="864082" y="622903"/>
            <a:ext cx="3651467" cy="1676603"/>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46E7F21F-432F-4376-8E67-0E271056383A}"/>
              </a:ext>
            </a:extLst>
          </p:cNvPr>
          <p:cNvSpPr txBox="1">
            <a:spLocks/>
          </p:cNvSpPr>
          <p:nvPr/>
        </p:nvSpPr>
        <p:spPr>
          <a:xfrm>
            <a:off x="864083" y="2299506"/>
            <a:ext cx="3651466" cy="2846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Shortages became so severe that in 1863 the women of Richmond marched on the government in a “Bread Riot.”</a:t>
            </a:r>
          </a:p>
          <a:p>
            <a:pPr marL="0"/>
            <a:endParaRPr lang="en-US" sz="1800" dirty="0"/>
          </a:p>
        </p:txBody>
      </p:sp>
      <p:pic>
        <p:nvPicPr>
          <p:cNvPr id="3" name="Content Placeholder 9" descr="A vintage photo of a group of people posing for the camera&#10;&#10;Description automatically generated">
            <a:extLst>
              <a:ext uri="{FF2B5EF4-FFF2-40B4-BE49-F238E27FC236}">
                <a16:creationId xmlns:a16="http://schemas.microsoft.com/office/drawing/2014/main" id="{12016F76-4009-471E-8835-6CCE72ACAE78}"/>
              </a:ext>
            </a:extLst>
          </p:cNvPr>
          <p:cNvPicPr>
            <a:picLocks noChangeAspect="1"/>
          </p:cNvPicPr>
          <p:nvPr/>
        </p:nvPicPr>
        <p:blipFill rotWithShape="1">
          <a:blip r:embed="rId3">
            <a:extLst>
              <a:ext uri="{28A0092B-C50C-407E-A947-70E740481C1C}">
                <a14:useLocalDpi xmlns:a14="http://schemas.microsoft.com/office/drawing/2010/main"/>
              </a:ext>
            </a:extLst>
          </a:blip>
          <a:srcRect t="15549" r="-1" b="15443"/>
          <a:stretch/>
        </p:blipFill>
        <p:spPr>
          <a:xfrm>
            <a:off x="5155888" y="622903"/>
            <a:ext cx="6172029" cy="5604135"/>
          </a:xfrm>
          <a:prstGeom prst="rect">
            <a:avLst/>
          </a:prstGeom>
          <a:effectLst/>
        </p:spPr>
      </p:pic>
    </p:spTree>
    <p:extLst>
      <p:ext uri="{BB962C8B-B14F-4D97-AF65-F5344CB8AC3E}">
        <p14:creationId xmlns:p14="http://schemas.microsoft.com/office/powerpoint/2010/main" val="311350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F3A7-B431-4E21-BA9E-34B9F680C7B5}"/>
              </a:ext>
            </a:extLst>
          </p:cNvPr>
          <p:cNvSpPr>
            <a:spLocks noGrp="1"/>
          </p:cNvSpPr>
          <p:nvPr>
            <p:ph type="title"/>
          </p:nvPr>
        </p:nvSpPr>
        <p:spPr>
          <a:xfrm>
            <a:off x="838200" y="297890"/>
            <a:ext cx="10515600" cy="831663"/>
          </a:xfrm>
        </p:spPr>
        <p:txBody>
          <a:bodyPr vert="horz" lIns="91440" tIns="45720" rIns="91440" bIns="45720" rtlCol="0" anchor="ctr">
            <a:normAutofit/>
          </a:bodyPr>
          <a:lstStyle/>
          <a:p>
            <a:pPr algn="ctr"/>
            <a:r>
              <a:rPr lang="en-US" sz="4000" dirty="0"/>
              <a:t>Challenging Times</a:t>
            </a:r>
          </a:p>
        </p:txBody>
      </p:sp>
      <p:sp>
        <p:nvSpPr>
          <p:cNvPr id="4" name="Content Placeholder 4">
            <a:extLst>
              <a:ext uri="{FF2B5EF4-FFF2-40B4-BE49-F238E27FC236}">
                <a16:creationId xmlns:a16="http://schemas.microsoft.com/office/drawing/2014/main" id="{8D7A2598-3A19-4319-A2F7-35BA9CABBC90}"/>
              </a:ext>
            </a:extLst>
          </p:cNvPr>
          <p:cNvSpPr txBox="1">
            <a:spLocks/>
          </p:cNvSpPr>
          <p:nvPr/>
        </p:nvSpPr>
        <p:spPr>
          <a:xfrm>
            <a:off x="203499" y="1437246"/>
            <a:ext cx="4650889" cy="43372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Civilians in Vicksburg, Mississippi lived through 47 days of Union siege operations against Confederate forces defending the city of Vicksburg. Families lived in caves and trenches to escape the bombardment and many starved in the process. </a:t>
            </a:r>
          </a:p>
        </p:txBody>
      </p:sp>
      <p:pic>
        <p:nvPicPr>
          <p:cNvPr id="3" name="Content Placeholder 5" descr="A picture containing text, map&#10;&#10;Description automatically generated">
            <a:extLst>
              <a:ext uri="{FF2B5EF4-FFF2-40B4-BE49-F238E27FC236}">
                <a16:creationId xmlns:a16="http://schemas.microsoft.com/office/drawing/2014/main" id="{61522A1B-10D6-4D68-B40E-8F1D6B4DD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508" r="1" b="1"/>
          <a:stretch/>
        </p:blipFill>
        <p:spPr>
          <a:xfrm>
            <a:off x="5120640" y="1292657"/>
            <a:ext cx="6233160" cy="4272681"/>
          </a:xfrm>
          <a:prstGeom prst="rect">
            <a:avLst/>
          </a:prstGeom>
        </p:spPr>
      </p:pic>
    </p:spTree>
    <p:extLst>
      <p:ext uri="{BB962C8B-B14F-4D97-AF65-F5344CB8AC3E}">
        <p14:creationId xmlns:p14="http://schemas.microsoft.com/office/powerpoint/2010/main" val="194727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DA37-178A-4D68-B04D-2AC85D71DE18}"/>
              </a:ext>
            </a:extLst>
          </p:cNvPr>
          <p:cNvSpPr>
            <a:spLocks noGrp="1"/>
          </p:cNvSpPr>
          <p:nvPr>
            <p:ph type="title"/>
          </p:nvPr>
        </p:nvSpPr>
        <p:spPr>
          <a:xfrm>
            <a:off x="838200" y="365126"/>
            <a:ext cx="10515600" cy="643404"/>
          </a:xfrm>
        </p:spPr>
        <p:txBody>
          <a:bodyPr vert="horz" lIns="91440" tIns="45720" rIns="91440" bIns="45720" rtlCol="0" anchor="ctr">
            <a:normAutofit/>
          </a:bodyPr>
          <a:lstStyle/>
          <a:p>
            <a:pPr algn="ctr"/>
            <a:r>
              <a:rPr lang="en-US" sz="4000" dirty="0"/>
              <a:t>Challenging Times</a:t>
            </a:r>
          </a:p>
        </p:txBody>
      </p:sp>
      <p:sp>
        <p:nvSpPr>
          <p:cNvPr id="4" name="Content Placeholder 3">
            <a:extLst>
              <a:ext uri="{FF2B5EF4-FFF2-40B4-BE49-F238E27FC236}">
                <a16:creationId xmlns:a16="http://schemas.microsoft.com/office/drawing/2014/main" id="{C85293FF-E5C8-4870-9B28-046D1C092797}"/>
              </a:ext>
            </a:extLst>
          </p:cNvPr>
          <p:cNvSpPr txBox="1">
            <a:spLocks/>
          </p:cNvSpPr>
          <p:nvPr/>
        </p:nvSpPr>
        <p:spPr>
          <a:xfrm>
            <a:off x="1174376" y="1191587"/>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dirty="0"/>
              <a:t>Civilians who had homes near battles often had their homes destroyed or taken over for use as field hospitals.  </a:t>
            </a:r>
          </a:p>
          <a:p>
            <a:pPr marL="0" algn="r"/>
            <a:endParaRPr lang="en-US" sz="2400" dirty="0"/>
          </a:p>
          <a:p>
            <a:pPr marL="0" indent="0" algn="r">
              <a:buNone/>
            </a:pPr>
            <a:r>
              <a:rPr lang="en-US" sz="2400" dirty="0"/>
              <a:t>The Chancellor family was trapped between the armies in May 1863 when their home became General Hooker’s Headquarters.  </a:t>
            </a:r>
          </a:p>
        </p:txBody>
      </p:sp>
      <p:pic>
        <p:nvPicPr>
          <p:cNvPr id="3" name="Picture 2" descr="A picture containing tree, outdoor, text, photo&#10;&#10;Description automatically generated">
            <a:extLst>
              <a:ext uri="{FF2B5EF4-FFF2-40B4-BE49-F238E27FC236}">
                <a16:creationId xmlns:a16="http://schemas.microsoft.com/office/drawing/2014/main" id="{F52060EA-44D6-4919-94E4-323C6B55EF4A}"/>
              </a:ext>
            </a:extLst>
          </p:cNvPr>
          <p:cNvPicPr>
            <a:picLocks noChangeAspect="1"/>
          </p:cNvPicPr>
          <p:nvPr/>
        </p:nvPicPr>
        <p:blipFill rotWithShape="1">
          <a:blip r:embed="rId3">
            <a:extLst>
              <a:ext uri="{28A0092B-C50C-407E-A947-70E740481C1C}">
                <a14:useLocalDpi xmlns:a14="http://schemas.microsoft.com/office/drawing/2010/main" val="0"/>
              </a:ext>
            </a:extLst>
          </a:blip>
          <a:srcRect l="2258" r="1" b="1"/>
          <a:stretch/>
        </p:blipFill>
        <p:spPr>
          <a:xfrm>
            <a:off x="5335793" y="1191587"/>
            <a:ext cx="6233160" cy="4272681"/>
          </a:xfrm>
          <a:prstGeom prst="rect">
            <a:avLst/>
          </a:prstGeom>
        </p:spPr>
      </p:pic>
    </p:spTree>
    <p:extLst>
      <p:ext uri="{BB962C8B-B14F-4D97-AF65-F5344CB8AC3E}">
        <p14:creationId xmlns:p14="http://schemas.microsoft.com/office/powerpoint/2010/main" val="302498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55C6-E7A1-48DD-BA39-CA043FBECEB0}"/>
              </a:ext>
            </a:extLst>
          </p:cNvPr>
          <p:cNvSpPr>
            <a:spLocks noGrp="1"/>
          </p:cNvSpPr>
          <p:nvPr>
            <p:ph type="title"/>
          </p:nvPr>
        </p:nvSpPr>
        <p:spPr>
          <a:xfrm>
            <a:off x="5629774" y="376519"/>
            <a:ext cx="5257800" cy="1196788"/>
          </a:xfrm>
        </p:spPr>
        <p:txBody>
          <a:bodyPr>
            <a:normAutofit/>
          </a:bodyPr>
          <a:lstStyle/>
          <a:p>
            <a:pPr algn="ctr"/>
            <a:r>
              <a:rPr lang="en-US" sz="4000" dirty="0"/>
              <a:t>Challenging Times</a:t>
            </a:r>
          </a:p>
        </p:txBody>
      </p:sp>
      <p:sp>
        <p:nvSpPr>
          <p:cNvPr id="3" name="Content Placeholder 8">
            <a:extLst>
              <a:ext uri="{FF2B5EF4-FFF2-40B4-BE49-F238E27FC236}">
                <a16:creationId xmlns:a16="http://schemas.microsoft.com/office/drawing/2014/main" id="{C1D9B7D8-DABD-40B7-AD65-93CE4A5F0142}"/>
              </a:ext>
            </a:extLst>
          </p:cNvPr>
          <p:cNvSpPr txBox="1">
            <a:spLocks/>
          </p:cNvSpPr>
          <p:nvPr/>
        </p:nvSpPr>
        <p:spPr>
          <a:xfrm>
            <a:off x="4965429" y="1875793"/>
            <a:ext cx="6586489" cy="37854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Those on the home front had to meet the needs of their family as well as support the needs of the army. </a:t>
            </a:r>
          </a:p>
          <a:p>
            <a:pPr marL="0"/>
            <a:r>
              <a:rPr lang="en-US" sz="2400" dirty="0"/>
              <a:t>Families, mostly in the South, also faced pillaging soldiers. </a:t>
            </a:r>
          </a:p>
          <a:p>
            <a:pPr marL="0"/>
            <a:r>
              <a:rPr lang="en-US" sz="2400" dirty="0"/>
              <a:t>“When any of the soldiers on either side came thro our place they took anything they could find, the rebels felt that they had a right to it for they were fighting for us. They took our horses and killed our hogs and cows to eat, and took our corn.” </a:t>
            </a:r>
          </a:p>
          <a:p>
            <a:pPr marL="0"/>
            <a:endParaRPr lang="en-US" sz="2000" dirty="0"/>
          </a:p>
        </p:txBody>
      </p:sp>
      <p:pic>
        <p:nvPicPr>
          <p:cNvPr id="4" name="Content Placeholder 9" descr="A drawing of a person&#10;&#10;Description automatically generated">
            <a:extLst>
              <a:ext uri="{FF2B5EF4-FFF2-40B4-BE49-F238E27FC236}">
                <a16:creationId xmlns:a16="http://schemas.microsoft.com/office/drawing/2014/main" id="{38221E08-491F-4D03-9977-17B4E0EE9C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90" r="1184"/>
          <a:stretch/>
        </p:blipFill>
        <p:spPr>
          <a:xfrm>
            <a:off x="640082" y="376519"/>
            <a:ext cx="3501612" cy="5180380"/>
          </a:xfrm>
          <a:prstGeom prst="rect">
            <a:avLst/>
          </a:prstGeom>
          <a:effectLst/>
        </p:spPr>
      </p:pic>
    </p:spTree>
    <p:extLst>
      <p:ext uri="{BB962C8B-B14F-4D97-AF65-F5344CB8AC3E}">
        <p14:creationId xmlns:p14="http://schemas.microsoft.com/office/powerpoint/2010/main" val="296594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326957"/>
            <a:ext cx="10515600" cy="830998"/>
          </a:xfrm>
        </p:spPr>
        <p:txBody>
          <a:bodyPr>
            <a:normAutofit/>
          </a:bodyPr>
          <a:lstStyle/>
          <a:p>
            <a:pPr algn="ctr"/>
            <a:r>
              <a:rPr lang="en-US" sz="4000" dirty="0">
                <a:solidFill>
                  <a:schemeClr val="tx2"/>
                </a:solidFill>
              </a:rPr>
              <a:t>The Home Front</a:t>
            </a:r>
          </a:p>
        </p:txBody>
      </p:sp>
      <p:pic>
        <p:nvPicPr>
          <p:cNvPr id="3" name="Content Placeholder 6">
            <a:extLst>
              <a:ext uri="{FF2B5EF4-FFF2-40B4-BE49-F238E27FC236}">
                <a16:creationId xmlns:a16="http://schemas.microsoft.com/office/drawing/2014/main" id="{01BAE2EE-D67D-4036-9191-E6BCF14A18D6}"/>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339373" y="1261830"/>
            <a:ext cx="7513254" cy="3697375"/>
          </a:xfrm>
        </p:spPr>
      </p:pic>
      <p:sp>
        <p:nvSpPr>
          <p:cNvPr id="4" name="Rectangle 3">
            <a:extLst>
              <a:ext uri="{FF2B5EF4-FFF2-40B4-BE49-F238E27FC236}">
                <a16:creationId xmlns:a16="http://schemas.microsoft.com/office/drawing/2014/main" id="{698DC9CE-B069-4461-99B4-29ECB8CA6420}"/>
              </a:ext>
            </a:extLst>
          </p:cNvPr>
          <p:cNvSpPr/>
          <p:nvPr/>
        </p:nvSpPr>
        <p:spPr>
          <a:xfrm>
            <a:off x="2147454" y="5166955"/>
            <a:ext cx="7897092" cy="830997"/>
          </a:xfrm>
          <a:prstGeom prst="rect">
            <a:avLst/>
          </a:prstGeom>
        </p:spPr>
        <p:txBody>
          <a:bodyPr wrap="square">
            <a:spAutoFit/>
          </a:bodyPr>
          <a:lstStyle/>
          <a:p>
            <a:pPr algn="ctr"/>
            <a:r>
              <a:rPr lang="en-US" sz="2400" dirty="0">
                <a:latin typeface="Georgia" pitchFamily="18" charset="0"/>
              </a:rPr>
              <a:t>The Civil War touched the lives of every American family, </a:t>
            </a:r>
            <a:br>
              <a:rPr lang="en-US" sz="2400" dirty="0">
                <a:latin typeface="Georgia" pitchFamily="18" charset="0"/>
              </a:rPr>
            </a:br>
            <a:r>
              <a:rPr lang="en-US" sz="2400" dirty="0">
                <a:latin typeface="Georgia" pitchFamily="18" charset="0"/>
              </a:rPr>
              <a:t>North and South. </a:t>
            </a:r>
          </a:p>
        </p:txBody>
      </p:sp>
    </p:spTree>
    <p:extLst>
      <p:ext uri="{BB962C8B-B14F-4D97-AF65-F5344CB8AC3E}">
        <p14:creationId xmlns:p14="http://schemas.microsoft.com/office/powerpoint/2010/main" val="184040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060C-82A3-4A8D-83FD-BA6694951DC8}"/>
              </a:ext>
            </a:extLst>
          </p:cNvPr>
          <p:cNvSpPr>
            <a:spLocks noGrp="1"/>
          </p:cNvSpPr>
          <p:nvPr>
            <p:ph type="title"/>
          </p:nvPr>
        </p:nvSpPr>
        <p:spPr>
          <a:xfrm>
            <a:off x="838200" y="365125"/>
            <a:ext cx="10515600" cy="834652"/>
          </a:xfrm>
        </p:spPr>
        <p:txBody>
          <a:bodyPr>
            <a:normAutofit/>
          </a:bodyPr>
          <a:lstStyle/>
          <a:p>
            <a:pPr algn="ctr"/>
            <a:r>
              <a:rPr lang="en-US" sz="4000" dirty="0"/>
              <a:t>Information</a:t>
            </a:r>
          </a:p>
        </p:txBody>
      </p:sp>
      <p:pic>
        <p:nvPicPr>
          <p:cNvPr id="3" name="Content Placeholder 6" descr="A close up of a newspaper&#10;&#10;Description automatically generated">
            <a:extLst>
              <a:ext uri="{FF2B5EF4-FFF2-40B4-BE49-F238E27FC236}">
                <a16:creationId xmlns:a16="http://schemas.microsoft.com/office/drawing/2014/main" id="{3C4BB262-E7EE-4BE3-A4F2-239EFEC05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133" y="1199777"/>
            <a:ext cx="6145733" cy="4394199"/>
          </a:xfrm>
          <a:prstGeom prst="rect">
            <a:avLst/>
          </a:prstGeom>
        </p:spPr>
      </p:pic>
    </p:spTree>
    <p:extLst>
      <p:ext uri="{BB962C8B-B14F-4D97-AF65-F5344CB8AC3E}">
        <p14:creationId xmlns:p14="http://schemas.microsoft.com/office/powerpoint/2010/main" val="256051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1B58-22F8-436D-A671-6D3CB4B017E8}"/>
              </a:ext>
            </a:extLst>
          </p:cNvPr>
          <p:cNvSpPr>
            <a:spLocks noGrp="1"/>
          </p:cNvSpPr>
          <p:nvPr>
            <p:ph type="title"/>
          </p:nvPr>
        </p:nvSpPr>
        <p:spPr>
          <a:xfrm>
            <a:off x="838200" y="370355"/>
            <a:ext cx="10515600" cy="822326"/>
          </a:xfrm>
        </p:spPr>
        <p:txBody>
          <a:bodyPr>
            <a:normAutofit/>
          </a:bodyPr>
          <a:lstStyle/>
          <a:p>
            <a:pPr algn="ctr"/>
            <a:r>
              <a:rPr lang="en-US" sz="4000" dirty="0"/>
              <a:t>Information</a:t>
            </a:r>
          </a:p>
        </p:txBody>
      </p:sp>
      <p:pic>
        <p:nvPicPr>
          <p:cNvPr id="3" name="Content Placeholder 6" descr="A group of people standing next to a horse&#10;&#10;Description automatically generated">
            <a:extLst>
              <a:ext uri="{FF2B5EF4-FFF2-40B4-BE49-F238E27FC236}">
                <a16:creationId xmlns:a16="http://schemas.microsoft.com/office/drawing/2014/main" id="{4AACF325-7A6E-48B7-ADFF-F82BA2F1EA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671" y="1194259"/>
            <a:ext cx="4657166" cy="4515999"/>
          </a:xfrm>
          <a:prstGeom prst="rect">
            <a:avLst/>
          </a:prstGeom>
        </p:spPr>
      </p:pic>
      <p:pic>
        <p:nvPicPr>
          <p:cNvPr id="4" name="Content Placeholder 7" descr="A group of people sitting in a dirt field&#10;&#10;Description automatically generated">
            <a:extLst>
              <a:ext uri="{FF2B5EF4-FFF2-40B4-BE49-F238E27FC236}">
                <a16:creationId xmlns:a16="http://schemas.microsoft.com/office/drawing/2014/main" id="{F182C482-74EB-46CA-8F6A-7EAC059DF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2165" y="1197417"/>
            <a:ext cx="4479971" cy="4512841"/>
          </a:xfrm>
          <a:prstGeom prst="rect">
            <a:avLst/>
          </a:prstGeom>
        </p:spPr>
      </p:pic>
    </p:spTree>
    <p:extLst>
      <p:ext uri="{BB962C8B-B14F-4D97-AF65-F5344CB8AC3E}">
        <p14:creationId xmlns:p14="http://schemas.microsoft.com/office/powerpoint/2010/main" val="22690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close up of text on a white background&#10;&#10;Description automatically generated">
            <a:extLst>
              <a:ext uri="{FF2B5EF4-FFF2-40B4-BE49-F238E27FC236}">
                <a16:creationId xmlns:a16="http://schemas.microsoft.com/office/drawing/2014/main" id="{9E169714-FDEF-4492-9C33-53CE61D9A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159" y="1116106"/>
            <a:ext cx="4647681" cy="5388616"/>
          </a:xfrm>
          <a:prstGeom prst="rect">
            <a:avLst/>
          </a:prstGeom>
        </p:spPr>
      </p:pic>
      <p:sp>
        <p:nvSpPr>
          <p:cNvPr id="4" name="Title 1">
            <a:extLst>
              <a:ext uri="{FF2B5EF4-FFF2-40B4-BE49-F238E27FC236}">
                <a16:creationId xmlns:a16="http://schemas.microsoft.com/office/drawing/2014/main" id="{53AE80B6-2387-4D56-9964-2308FD066EB9}"/>
              </a:ext>
            </a:extLst>
          </p:cNvPr>
          <p:cNvSpPr>
            <a:spLocks noGrp="1"/>
          </p:cNvSpPr>
          <p:nvPr>
            <p:ph type="title"/>
          </p:nvPr>
        </p:nvSpPr>
        <p:spPr>
          <a:xfrm>
            <a:off x="838200" y="365125"/>
            <a:ext cx="10515600" cy="750981"/>
          </a:xfrm>
        </p:spPr>
        <p:txBody>
          <a:bodyPr>
            <a:normAutofit/>
          </a:bodyPr>
          <a:lstStyle/>
          <a:p>
            <a:pPr algn="ctr"/>
            <a:r>
              <a:rPr lang="en-US" sz="4000" dirty="0"/>
              <a:t>Information</a:t>
            </a:r>
          </a:p>
        </p:txBody>
      </p:sp>
    </p:spTree>
    <p:extLst>
      <p:ext uri="{BB962C8B-B14F-4D97-AF65-F5344CB8AC3E}">
        <p14:creationId xmlns:p14="http://schemas.microsoft.com/office/powerpoint/2010/main" val="103450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A392-BF3C-45D1-90D6-8FDC0DCF442C}"/>
              </a:ext>
            </a:extLst>
          </p:cNvPr>
          <p:cNvSpPr>
            <a:spLocks noGrp="1"/>
          </p:cNvSpPr>
          <p:nvPr>
            <p:ph type="title"/>
          </p:nvPr>
        </p:nvSpPr>
        <p:spPr>
          <a:xfrm>
            <a:off x="838200" y="365126"/>
            <a:ext cx="10515600" cy="616510"/>
          </a:xfrm>
        </p:spPr>
        <p:txBody>
          <a:bodyPr>
            <a:normAutofit fontScale="90000"/>
          </a:bodyPr>
          <a:lstStyle/>
          <a:p>
            <a:pPr algn="ctr"/>
            <a:r>
              <a:rPr lang="en-US" sz="4000" dirty="0"/>
              <a:t>Information</a:t>
            </a:r>
          </a:p>
        </p:txBody>
      </p:sp>
      <p:pic>
        <p:nvPicPr>
          <p:cNvPr id="3" name="Content Placeholder 6">
            <a:hlinkClick r:id="rId3"/>
            <a:extLst>
              <a:ext uri="{FF2B5EF4-FFF2-40B4-BE49-F238E27FC236}">
                <a16:creationId xmlns:a16="http://schemas.microsoft.com/office/drawing/2014/main" id="{95228D49-6051-4303-974F-9ACBD7BC4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78719"/>
            <a:ext cx="8000999" cy="4500562"/>
          </a:xfrm>
          <a:prstGeom prst="rect">
            <a:avLst/>
          </a:prstGeom>
        </p:spPr>
      </p:pic>
      <p:sp>
        <p:nvSpPr>
          <p:cNvPr id="4" name="Rectangle 3">
            <a:extLst>
              <a:ext uri="{FF2B5EF4-FFF2-40B4-BE49-F238E27FC236}">
                <a16:creationId xmlns:a16="http://schemas.microsoft.com/office/drawing/2014/main" id="{4A0F584F-5B3D-4A0D-BED5-6A90D320D980}"/>
              </a:ext>
            </a:extLst>
          </p:cNvPr>
          <p:cNvSpPr/>
          <p:nvPr/>
        </p:nvSpPr>
        <p:spPr>
          <a:xfrm>
            <a:off x="9130514" y="5032950"/>
            <a:ext cx="2344271" cy="646331"/>
          </a:xfrm>
          <a:prstGeom prst="rect">
            <a:avLst/>
          </a:prstGeom>
        </p:spPr>
        <p:txBody>
          <a:bodyPr wrap="square">
            <a:spAutoFit/>
          </a:bodyPr>
          <a:lstStyle/>
          <a:p>
            <a:r>
              <a:rPr lang="en-US" dirty="0"/>
              <a:t>Activity:</a:t>
            </a:r>
          </a:p>
          <a:p>
            <a:r>
              <a:rPr lang="en-US" dirty="0"/>
              <a:t>Watch </a:t>
            </a:r>
            <a:r>
              <a:rPr lang="en-US" dirty="0">
                <a:hlinkClick r:id="rId3"/>
              </a:rPr>
              <a:t>Photography</a:t>
            </a:r>
            <a:endParaRPr lang="en-US" dirty="0"/>
          </a:p>
        </p:txBody>
      </p:sp>
      <p:pic>
        <p:nvPicPr>
          <p:cNvPr id="5" name="Picture 4">
            <a:extLst>
              <a:ext uri="{FF2B5EF4-FFF2-40B4-BE49-F238E27FC236}">
                <a16:creationId xmlns:a16="http://schemas.microsoft.com/office/drawing/2014/main" id="{ABE5C12A-2C39-4952-938D-2973E437190F}"/>
              </a:ext>
            </a:extLst>
          </p:cNvPr>
          <p:cNvPicPr>
            <a:picLocks noChangeAspect="1"/>
          </p:cNvPicPr>
          <p:nvPr/>
        </p:nvPicPr>
        <p:blipFill>
          <a:blip r:embed="rId5"/>
          <a:stretch>
            <a:fillRect/>
          </a:stretch>
        </p:blipFill>
        <p:spPr>
          <a:xfrm>
            <a:off x="10097047" y="4636725"/>
            <a:ext cx="920576" cy="719390"/>
          </a:xfrm>
          <a:prstGeom prst="rect">
            <a:avLst/>
          </a:prstGeom>
        </p:spPr>
      </p:pic>
    </p:spTree>
    <p:extLst>
      <p:ext uri="{BB962C8B-B14F-4D97-AF65-F5344CB8AC3E}">
        <p14:creationId xmlns:p14="http://schemas.microsoft.com/office/powerpoint/2010/main" val="3148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4D8-C30C-43A2-8CD0-6A896E3DA935}"/>
              </a:ext>
            </a:extLst>
          </p:cNvPr>
          <p:cNvSpPr>
            <a:spLocks noGrp="1"/>
          </p:cNvSpPr>
          <p:nvPr>
            <p:ph type="title"/>
          </p:nvPr>
        </p:nvSpPr>
        <p:spPr>
          <a:xfrm>
            <a:off x="838200" y="247501"/>
            <a:ext cx="10515600" cy="822326"/>
          </a:xfrm>
        </p:spPr>
        <p:txBody>
          <a:bodyPr>
            <a:normAutofit/>
          </a:bodyPr>
          <a:lstStyle/>
          <a:p>
            <a:pPr algn="ctr"/>
            <a:r>
              <a:rPr lang="en-US" sz="4000" dirty="0"/>
              <a:t>Information</a:t>
            </a:r>
          </a:p>
        </p:txBody>
      </p:sp>
      <p:pic>
        <p:nvPicPr>
          <p:cNvPr id="3" name="Content Placeholder 5" descr="A group of people walking down a dirt road&#10;&#10;Description automatically generated">
            <a:extLst>
              <a:ext uri="{FF2B5EF4-FFF2-40B4-BE49-F238E27FC236}">
                <a16:creationId xmlns:a16="http://schemas.microsoft.com/office/drawing/2014/main" id="{69BEAA45-27FD-4BE1-8759-FCDBE59181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015827"/>
            <a:ext cx="4905933" cy="4718346"/>
          </a:xfrm>
          <a:prstGeom prst="rect">
            <a:avLst/>
          </a:prstGeom>
        </p:spPr>
      </p:pic>
      <p:pic>
        <p:nvPicPr>
          <p:cNvPr id="4" name="Content Placeholder 6" descr="A person standing next to a tree&#10;&#10;Description automatically generated">
            <a:extLst>
              <a:ext uri="{FF2B5EF4-FFF2-40B4-BE49-F238E27FC236}">
                <a16:creationId xmlns:a16="http://schemas.microsoft.com/office/drawing/2014/main" id="{3F543318-5A72-4DB3-9FA5-D4BBB641C7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7869" y="1069827"/>
            <a:ext cx="4807319" cy="4664346"/>
          </a:xfrm>
          <a:prstGeom prst="rect">
            <a:avLst/>
          </a:prstGeom>
        </p:spPr>
      </p:pic>
    </p:spTree>
    <p:extLst>
      <p:ext uri="{BB962C8B-B14F-4D97-AF65-F5344CB8AC3E}">
        <p14:creationId xmlns:p14="http://schemas.microsoft.com/office/powerpoint/2010/main" val="1639336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1544-57FE-4B32-8ED4-D207331B856E}"/>
              </a:ext>
            </a:extLst>
          </p:cNvPr>
          <p:cNvSpPr>
            <a:spLocks noGrp="1"/>
          </p:cNvSpPr>
          <p:nvPr>
            <p:ph type="title"/>
          </p:nvPr>
        </p:nvSpPr>
        <p:spPr>
          <a:xfrm>
            <a:off x="838200" y="365126"/>
            <a:ext cx="10515600" cy="710640"/>
          </a:xfrm>
        </p:spPr>
        <p:txBody>
          <a:bodyPr>
            <a:normAutofit/>
          </a:bodyPr>
          <a:lstStyle/>
          <a:p>
            <a:pPr algn="ctr"/>
            <a:r>
              <a:rPr lang="en-US" sz="4000" dirty="0"/>
              <a:t>Information</a:t>
            </a:r>
          </a:p>
        </p:txBody>
      </p:sp>
      <p:pic>
        <p:nvPicPr>
          <p:cNvPr id="3" name="Content Placeholder 3" descr="A black and white photo of a rock&#10;&#10;Description automatically generated">
            <a:extLst>
              <a:ext uri="{FF2B5EF4-FFF2-40B4-BE49-F238E27FC236}">
                <a16:creationId xmlns:a16="http://schemas.microsoft.com/office/drawing/2014/main" id="{95D9030C-ED8F-41D2-9494-2F0CB303CE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8632" y="1147322"/>
            <a:ext cx="5794736" cy="4563355"/>
          </a:xfrm>
          <a:prstGeom prst="rect">
            <a:avLst/>
          </a:prstGeom>
          <a:noFill/>
        </p:spPr>
      </p:pic>
    </p:spTree>
    <p:extLst>
      <p:ext uri="{BB962C8B-B14F-4D97-AF65-F5344CB8AC3E}">
        <p14:creationId xmlns:p14="http://schemas.microsoft.com/office/powerpoint/2010/main" val="235799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E417-7F51-4E4F-95AA-A23053F8B3EC}"/>
              </a:ext>
            </a:extLst>
          </p:cNvPr>
          <p:cNvSpPr>
            <a:spLocks noGrp="1"/>
          </p:cNvSpPr>
          <p:nvPr>
            <p:ph type="title"/>
          </p:nvPr>
        </p:nvSpPr>
        <p:spPr>
          <a:xfrm>
            <a:off x="838200" y="365126"/>
            <a:ext cx="10515600" cy="589616"/>
          </a:xfrm>
        </p:spPr>
        <p:txBody>
          <a:bodyPr>
            <a:normAutofit fontScale="90000"/>
          </a:bodyPr>
          <a:lstStyle/>
          <a:p>
            <a:pPr algn="ctr"/>
            <a:r>
              <a:rPr lang="en-US" sz="4000" dirty="0">
                <a:solidFill>
                  <a:schemeClr val="tx2"/>
                </a:solidFill>
              </a:rPr>
              <a:t>Information</a:t>
            </a:r>
          </a:p>
        </p:txBody>
      </p:sp>
      <p:pic>
        <p:nvPicPr>
          <p:cNvPr id="3" name="Content Placeholder 6">
            <a:extLst>
              <a:ext uri="{FF2B5EF4-FFF2-40B4-BE49-F238E27FC236}">
                <a16:creationId xmlns:a16="http://schemas.microsoft.com/office/drawing/2014/main" id="{96E5F9ED-9CEA-4946-919B-D779AE240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962" y="1163046"/>
            <a:ext cx="7058075" cy="5540591"/>
          </a:xfrm>
          <a:prstGeom prst="rect">
            <a:avLst/>
          </a:prstGeom>
        </p:spPr>
      </p:pic>
      <p:sp>
        <p:nvSpPr>
          <p:cNvPr id="5" name="Rectangle 4">
            <a:extLst>
              <a:ext uri="{FF2B5EF4-FFF2-40B4-BE49-F238E27FC236}">
                <a16:creationId xmlns:a16="http://schemas.microsoft.com/office/drawing/2014/main" id="{60C913F5-127F-4C91-B9D4-BCC31B3208EA}"/>
              </a:ext>
            </a:extLst>
          </p:cNvPr>
          <p:cNvSpPr/>
          <p:nvPr/>
        </p:nvSpPr>
        <p:spPr>
          <a:xfrm>
            <a:off x="9409518" y="5106241"/>
            <a:ext cx="2328232" cy="1077218"/>
          </a:xfrm>
          <a:prstGeom prst="rect">
            <a:avLst/>
          </a:prstGeom>
        </p:spPr>
        <p:txBody>
          <a:bodyPr wrap="square">
            <a:spAutoFit/>
          </a:bodyPr>
          <a:lstStyle/>
          <a:p>
            <a:r>
              <a:rPr lang="en-US" sz="2800" dirty="0"/>
              <a:t>Activity</a:t>
            </a:r>
          </a:p>
          <a:p>
            <a:r>
              <a:rPr lang="en-US" dirty="0">
                <a:solidFill>
                  <a:srgbClr val="225790"/>
                </a:solidFill>
              </a:rPr>
              <a:t>Read J. Henry Blakeman’s letter </a:t>
            </a:r>
          </a:p>
        </p:txBody>
      </p:sp>
      <p:pic>
        <p:nvPicPr>
          <p:cNvPr id="6" name="Content Placeholder 3">
            <a:extLst>
              <a:ext uri="{FF2B5EF4-FFF2-40B4-BE49-F238E27FC236}">
                <a16:creationId xmlns:a16="http://schemas.microsoft.com/office/drawing/2014/main" id="{2AEEDF72-5B36-4CE4-AE49-D3C244891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736711" y="4823062"/>
            <a:ext cx="1001039" cy="78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1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54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F471-E318-4A4E-90F9-FC4BE1047923}"/>
              </a:ext>
            </a:extLst>
          </p:cNvPr>
          <p:cNvSpPr>
            <a:spLocks noGrp="1"/>
          </p:cNvSpPr>
          <p:nvPr>
            <p:ph type="title"/>
          </p:nvPr>
        </p:nvSpPr>
        <p:spPr>
          <a:xfrm>
            <a:off x="838200" y="365126"/>
            <a:ext cx="10515600" cy="683746"/>
          </a:xfrm>
        </p:spPr>
        <p:txBody>
          <a:bodyPr>
            <a:normAutofit/>
          </a:bodyPr>
          <a:lstStyle/>
          <a:p>
            <a:pPr algn="ctr"/>
            <a:r>
              <a:rPr lang="en-US" sz="4000" dirty="0"/>
              <a:t>The Home Front</a:t>
            </a:r>
          </a:p>
        </p:txBody>
      </p:sp>
      <p:pic>
        <p:nvPicPr>
          <p:cNvPr id="4" name="Content Placeholder 2">
            <a:extLst>
              <a:ext uri="{FF2B5EF4-FFF2-40B4-BE49-F238E27FC236}">
                <a16:creationId xmlns:a16="http://schemas.microsoft.com/office/drawing/2014/main" id="{9642AE89-D972-4A1F-93C6-D6883B6D397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1982" y="1237129"/>
            <a:ext cx="10428036" cy="3936583"/>
          </a:xfrm>
          <a:prstGeom prst="rect">
            <a:avLst/>
          </a:prstGeom>
        </p:spPr>
      </p:pic>
    </p:spTree>
    <p:extLst>
      <p:ext uri="{BB962C8B-B14F-4D97-AF65-F5344CB8AC3E}">
        <p14:creationId xmlns:p14="http://schemas.microsoft.com/office/powerpoint/2010/main" val="23037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447310"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7812-5425-4FC9-A257-5E981D00B40A}"/>
              </a:ext>
            </a:extLst>
          </p:cNvPr>
          <p:cNvSpPr>
            <a:spLocks noGrp="1"/>
          </p:cNvSpPr>
          <p:nvPr>
            <p:ph type="title"/>
          </p:nvPr>
        </p:nvSpPr>
        <p:spPr>
          <a:xfrm>
            <a:off x="838200" y="338231"/>
            <a:ext cx="10515600" cy="679231"/>
          </a:xfrm>
        </p:spPr>
        <p:txBody>
          <a:bodyPr>
            <a:normAutofit/>
          </a:bodyPr>
          <a:lstStyle/>
          <a:p>
            <a:pPr algn="ctr"/>
            <a:r>
              <a:rPr lang="en-US" sz="4000" dirty="0">
                <a:solidFill>
                  <a:schemeClr val="tx2"/>
                </a:solidFill>
              </a:rPr>
              <a:t>The Role of Women</a:t>
            </a:r>
          </a:p>
        </p:txBody>
      </p:sp>
      <p:pic>
        <p:nvPicPr>
          <p:cNvPr id="3" name="Content Placeholder 5">
            <a:extLst>
              <a:ext uri="{FF2B5EF4-FFF2-40B4-BE49-F238E27FC236}">
                <a16:creationId xmlns:a16="http://schemas.microsoft.com/office/drawing/2014/main" id="{F91C5588-295C-49B7-8B08-A6604DCF72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07" y="1213276"/>
            <a:ext cx="3182416" cy="3891639"/>
          </a:xfrm>
          <a:prstGeom prst="rect">
            <a:avLst/>
          </a:prstGeom>
        </p:spPr>
      </p:pic>
      <p:pic>
        <p:nvPicPr>
          <p:cNvPr id="4" name="Content Placeholder 6">
            <a:extLst>
              <a:ext uri="{FF2B5EF4-FFF2-40B4-BE49-F238E27FC236}">
                <a16:creationId xmlns:a16="http://schemas.microsoft.com/office/drawing/2014/main" id="{28DD773D-D3EF-47CE-90CC-A50059A3F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9589" y="1213276"/>
            <a:ext cx="5307862" cy="3891639"/>
          </a:xfrm>
          <a:prstGeom prst="rect">
            <a:avLst/>
          </a:prstGeom>
        </p:spPr>
      </p:pic>
      <p:sp>
        <p:nvSpPr>
          <p:cNvPr id="5" name="Rectangle 4">
            <a:extLst>
              <a:ext uri="{FF2B5EF4-FFF2-40B4-BE49-F238E27FC236}">
                <a16:creationId xmlns:a16="http://schemas.microsoft.com/office/drawing/2014/main" id="{FC4A22B5-B2C1-4AFA-855D-C64C35056C85}"/>
              </a:ext>
            </a:extLst>
          </p:cNvPr>
          <p:cNvSpPr/>
          <p:nvPr/>
        </p:nvSpPr>
        <p:spPr>
          <a:xfrm>
            <a:off x="9637062" y="3073590"/>
            <a:ext cx="1447799" cy="2031325"/>
          </a:xfrm>
          <a:prstGeom prst="rect">
            <a:avLst/>
          </a:prstGeom>
        </p:spPr>
        <p:txBody>
          <a:bodyPr wrap="square" lIns="91440" tIns="45720" rIns="91440" bIns="45720" anchor="t">
            <a:spAutoFit/>
          </a:bodyPr>
          <a:lstStyle/>
          <a:p>
            <a:r>
              <a:rPr lang="en-US" dirty="0">
                <a:latin typeface="Georgia"/>
              </a:rPr>
              <a:t>Life must go on.</a:t>
            </a:r>
            <a:br>
              <a:rPr lang="en-US" dirty="0">
                <a:latin typeface="Georgia" pitchFamily="18" charset="0"/>
              </a:rPr>
            </a:br>
            <a:r>
              <a:rPr lang="en-US" dirty="0">
                <a:latin typeface="Georgia"/>
              </a:rPr>
              <a:t>Women in the North and South take over men's work.</a:t>
            </a:r>
          </a:p>
        </p:txBody>
      </p:sp>
    </p:spTree>
    <p:extLst>
      <p:ext uri="{BB962C8B-B14F-4D97-AF65-F5344CB8AC3E}">
        <p14:creationId xmlns:p14="http://schemas.microsoft.com/office/powerpoint/2010/main" val="311656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05FB-B5F5-48B1-BD7E-E01812A23C48}"/>
              </a:ext>
            </a:extLst>
          </p:cNvPr>
          <p:cNvSpPr>
            <a:spLocks noGrp="1"/>
          </p:cNvSpPr>
          <p:nvPr>
            <p:ph type="title"/>
          </p:nvPr>
        </p:nvSpPr>
        <p:spPr>
          <a:xfrm>
            <a:off x="838200" y="257549"/>
            <a:ext cx="10515600" cy="764428"/>
          </a:xfrm>
        </p:spPr>
        <p:txBody>
          <a:bodyPr>
            <a:normAutofit/>
          </a:bodyPr>
          <a:lstStyle/>
          <a:p>
            <a:pPr algn="ctr"/>
            <a:r>
              <a:rPr lang="en-US" sz="4000" dirty="0"/>
              <a:t>The Role of Women</a:t>
            </a:r>
          </a:p>
        </p:txBody>
      </p:sp>
      <p:pic>
        <p:nvPicPr>
          <p:cNvPr id="3" name="Content Placeholder 2">
            <a:extLst>
              <a:ext uri="{FF2B5EF4-FFF2-40B4-BE49-F238E27FC236}">
                <a16:creationId xmlns:a16="http://schemas.microsoft.com/office/drawing/2014/main" id="{AECD7F7B-686B-42F4-A99A-47D249ABF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628" y="1160082"/>
            <a:ext cx="6280743" cy="4537836"/>
          </a:xfrm>
          <a:prstGeom prst="rect">
            <a:avLst/>
          </a:prstGeom>
        </p:spPr>
      </p:pic>
    </p:spTree>
    <p:extLst>
      <p:ext uri="{BB962C8B-B14F-4D97-AF65-F5344CB8AC3E}">
        <p14:creationId xmlns:p14="http://schemas.microsoft.com/office/powerpoint/2010/main" val="22596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6382-83A3-47E0-97BC-45C6650C0E5F}"/>
              </a:ext>
            </a:extLst>
          </p:cNvPr>
          <p:cNvSpPr>
            <a:spLocks noGrp="1"/>
          </p:cNvSpPr>
          <p:nvPr>
            <p:ph type="title"/>
          </p:nvPr>
        </p:nvSpPr>
        <p:spPr>
          <a:xfrm>
            <a:off x="838200" y="365126"/>
            <a:ext cx="10515600" cy="811266"/>
          </a:xfrm>
        </p:spPr>
        <p:txBody>
          <a:bodyPr>
            <a:normAutofit/>
          </a:bodyPr>
          <a:lstStyle/>
          <a:p>
            <a:pPr algn="ctr"/>
            <a:r>
              <a:rPr lang="en-US" sz="4000" dirty="0">
                <a:solidFill>
                  <a:schemeClr val="tx2"/>
                </a:solidFill>
              </a:rPr>
              <a:t>The Role of Women</a:t>
            </a:r>
          </a:p>
        </p:txBody>
      </p:sp>
      <p:pic>
        <p:nvPicPr>
          <p:cNvPr id="3" name="Content Placeholder 6">
            <a:extLst>
              <a:ext uri="{FF2B5EF4-FFF2-40B4-BE49-F238E27FC236}">
                <a16:creationId xmlns:a16="http://schemas.microsoft.com/office/drawing/2014/main" id="{F63F3721-DA77-4F02-B6E3-640A00F0B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214"/>
          <a:stretch/>
        </p:blipFill>
        <p:spPr>
          <a:xfrm>
            <a:off x="564367" y="1442084"/>
            <a:ext cx="3835246" cy="3973832"/>
          </a:xfrm>
          <a:prstGeom prst="rect">
            <a:avLst/>
          </a:prstGeom>
        </p:spPr>
      </p:pic>
      <p:sp>
        <p:nvSpPr>
          <p:cNvPr id="4" name="Content Placeholder 5">
            <a:extLst>
              <a:ext uri="{FF2B5EF4-FFF2-40B4-BE49-F238E27FC236}">
                <a16:creationId xmlns:a16="http://schemas.microsoft.com/office/drawing/2014/main" id="{E8A89218-BABA-4B8F-8DC9-1286F62ACF84}"/>
              </a:ext>
            </a:extLst>
          </p:cNvPr>
          <p:cNvSpPr txBox="1">
            <a:spLocks/>
          </p:cNvSpPr>
          <p:nvPr/>
        </p:nvSpPr>
        <p:spPr>
          <a:xfrm>
            <a:off x="4399615" y="1857318"/>
            <a:ext cx="3392774" cy="314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Some women disguised themselves as men and marched off to war</a:t>
            </a:r>
          </a:p>
        </p:txBody>
      </p:sp>
      <p:pic>
        <p:nvPicPr>
          <p:cNvPr id="1028" name="Picture 4" descr="Clayton">
            <a:extLst>
              <a:ext uri="{FF2B5EF4-FFF2-40B4-BE49-F238E27FC236}">
                <a16:creationId xmlns:a16="http://schemas.microsoft.com/office/drawing/2014/main" id="{0A766571-F504-4F14-ADC3-76156841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555" y="1442084"/>
            <a:ext cx="3940808" cy="397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2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2D5B-117F-43A9-93FD-B384A10DC4C5}"/>
              </a:ext>
            </a:extLst>
          </p:cNvPr>
          <p:cNvSpPr>
            <a:spLocks noGrp="1"/>
          </p:cNvSpPr>
          <p:nvPr>
            <p:ph type="title"/>
          </p:nvPr>
        </p:nvSpPr>
        <p:spPr>
          <a:xfrm>
            <a:off x="636494" y="3013168"/>
            <a:ext cx="4191000" cy="831663"/>
          </a:xfrm>
        </p:spPr>
        <p:txBody>
          <a:bodyPr>
            <a:normAutofit fontScale="90000"/>
          </a:bodyPr>
          <a:lstStyle/>
          <a:p>
            <a:pPr algn="ctr"/>
            <a:r>
              <a:rPr lang="en-US" sz="4000" dirty="0"/>
              <a:t>The Role of Family</a:t>
            </a:r>
          </a:p>
        </p:txBody>
      </p:sp>
      <p:pic>
        <p:nvPicPr>
          <p:cNvPr id="3" name="Content Placeholder 3" descr="A vintage photo of a group of people posing for the camera&#10;&#10;Description automatically generated">
            <a:extLst>
              <a:ext uri="{FF2B5EF4-FFF2-40B4-BE49-F238E27FC236}">
                <a16:creationId xmlns:a16="http://schemas.microsoft.com/office/drawing/2014/main" id="{7C67B10C-943C-46C0-9B42-9FB37FF90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0210" y="811378"/>
            <a:ext cx="6384443" cy="5235244"/>
          </a:xfrm>
          <a:prstGeom prst="rect">
            <a:avLst/>
          </a:prstGeom>
        </p:spPr>
      </p:pic>
    </p:spTree>
    <p:extLst>
      <p:ext uri="{BB962C8B-B14F-4D97-AF65-F5344CB8AC3E}">
        <p14:creationId xmlns:p14="http://schemas.microsoft.com/office/powerpoint/2010/main" val="55418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BCC3-49BF-48C4-9691-818B336DE27E}"/>
              </a:ext>
            </a:extLst>
          </p:cNvPr>
          <p:cNvSpPr>
            <a:spLocks noGrp="1"/>
          </p:cNvSpPr>
          <p:nvPr>
            <p:ph type="title"/>
          </p:nvPr>
        </p:nvSpPr>
        <p:spPr>
          <a:xfrm>
            <a:off x="838200" y="365125"/>
            <a:ext cx="10515600" cy="858557"/>
          </a:xfrm>
        </p:spPr>
        <p:txBody>
          <a:bodyPr>
            <a:normAutofit/>
          </a:bodyPr>
          <a:lstStyle/>
          <a:p>
            <a:pPr algn="ctr"/>
            <a:r>
              <a:rPr lang="en-US" sz="4000" dirty="0">
                <a:solidFill>
                  <a:schemeClr val="tx2"/>
                </a:solidFill>
              </a:rPr>
              <a:t>The Role of the Family</a:t>
            </a:r>
          </a:p>
        </p:txBody>
      </p:sp>
      <p:pic>
        <p:nvPicPr>
          <p:cNvPr id="3" name="Content Placeholder 6">
            <a:extLst>
              <a:ext uri="{FF2B5EF4-FFF2-40B4-BE49-F238E27FC236}">
                <a16:creationId xmlns:a16="http://schemas.microsoft.com/office/drawing/2014/main" id="{9685C8CB-579D-4CC1-A383-7D78F1D68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85205"/>
            <a:ext cx="3004335" cy="3800567"/>
          </a:xfrm>
          <a:prstGeom prst="rect">
            <a:avLst/>
          </a:prstGeom>
        </p:spPr>
      </p:pic>
      <p:pic>
        <p:nvPicPr>
          <p:cNvPr id="4" name="Content Placeholder 7">
            <a:extLst>
              <a:ext uri="{FF2B5EF4-FFF2-40B4-BE49-F238E27FC236}">
                <a16:creationId xmlns:a16="http://schemas.microsoft.com/office/drawing/2014/main" id="{03796831-20AF-4314-9A39-ADDE40B753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6343" y="1485205"/>
            <a:ext cx="6617457" cy="3800566"/>
          </a:xfrm>
          <a:prstGeom prst="rect">
            <a:avLst/>
          </a:prstGeom>
        </p:spPr>
      </p:pic>
    </p:spTree>
    <p:extLst>
      <p:ext uri="{BB962C8B-B14F-4D97-AF65-F5344CB8AC3E}">
        <p14:creationId xmlns:p14="http://schemas.microsoft.com/office/powerpoint/2010/main" val="117452289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431941-4EE0-4145-A0E8-E1D02B0F4407}">
  <ds:schemaRefs>
    <ds:schemaRef ds:uri="http://schemas.microsoft.com/sharepoint/v3/contenttype/forms"/>
  </ds:schemaRefs>
</ds:datastoreItem>
</file>

<file path=customXml/itemProps2.xml><?xml version="1.0" encoding="utf-8"?>
<ds:datastoreItem xmlns:ds="http://schemas.openxmlformats.org/officeDocument/2006/customXml" ds:itemID="{30076D21-B6D7-4D7A-8455-5009F0F1A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AC3914-235D-4B93-934E-C17C0E9534B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47</TotalTime>
  <Words>2170</Words>
  <Application>Microsoft Office PowerPoint</Application>
  <PresentationFormat>Widescreen</PresentationFormat>
  <Paragraphs>175</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Adobe Devanagari</vt:lpstr>
      <vt:lpstr>Arial</vt:lpstr>
      <vt:lpstr>Basset</vt:lpstr>
      <vt:lpstr>Calibri</vt:lpstr>
      <vt:lpstr>Georgia</vt:lpstr>
      <vt:lpstr>Office Theme</vt:lpstr>
      <vt:lpstr>The Home Front</vt:lpstr>
      <vt:lpstr>The Home Front</vt:lpstr>
      <vt:lpstr>The Home Front</vt:lpstr>
      <vt:lpstr>The Role of Women</vt:lpstr>
      <vt:lpstr>The Role of Women</vt:lpstr>
      <vt:lpstr>The Role of Women</vt:lpstr>
      <vt:lpstr>The Role of Women</vt:lpstr>
      <vt:lpstr>The Role of Family</vt:lpstr>
      <vt:lpstr>The Role of the Family</vt:lpstr>
      <vt:lpstr>The Role of the Family</vt:lpstr>
      <vt:lpstr>The Role of the Family</vt:lpstr>
      <vt:lpstr>The Role of Slaves</vt:lpstr>
      <vt:lpstr>The Role of Slaves</vt:lpstr>
      <vt:lpstr>The Role of Slaves</vt:lpstr>
      <vt:lpstr>Challenging Times</vt:lpstr>
      <vt:lpstr>Challenging Times</vt:lpstr>
      <vt:lpstr>Challenging Times</vt:lpstr>
      <vt:lpstr>Challenging Times</vt:lpstr>
      <vt:lpstr>Challenging Times</vt:lpstr>
      <vt:lpstr>Information</vt:lpstr>
      <vt:lpstr>Information</vt:lpstr>
      <vt:lpstr>Information</vt:lpstr>
      <vt:lpstr>Information</vt:lpstr>
      <vt:lpstr>Information</vt:lpstr>
      <vt:lpstr>Information</vt:lpstr>
      <vt:lpstr>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Erin Dorsey</cp:lastModifiedBy>
  <cp:revision>17</cp:revision>
  <dcterms:created xsi:type="dcterms:W3CDTF">2019-09-17T20:23:54Z</dcterms:created>
  <dcterms:modified xsi:type="dcterms:W3CDTF">2025-02-27T14:28:48Z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11844200</vt:r8>
  </property>
</Properties>
</file>